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0" r:id="rId2"/>
    <p:sldId id="317" r:id="rId3"/>
    <p:sldId id="329" r:id="rId4"/>
    <p:sldId id="268" r:id="rId5"/>
    <p:sldId id="360" r:id="rId6"/>
    <p:sldId id="279" r:id="rId7"/>
    <p:sldId id="331" r:id="rId8"/>
    <p:sldId id="332" r:id="rId9"/>
    <p:sldId id="318" r:id="rId10"/>
    <p:sldId id="328" r:id="rId11"/>
    <p:sldId id="287" r:id="rId12"/>
    <p:sldId id="296" r:id="rId13"/>
    <p:sldId id="288" r:id="rId14"/>
    <p:sldId id="327" r:id="rId15"/>
    <p:sldId id="358" r:id="rId16"/>
    <p:sldId id="333" r:id="rId17"/>
    <p:sldId id="334" r:id="rId18"/>
    <p:sldId id="335" r:id="rId19"/>
    <p:sldId id="320" r:id="rId20"/>
    <p:sldId id="310" r:id="rId21"/>
    <p:sldId id="311" r:id="rId22"/>
    <p:sldId id="312" r:id="rId23"/>
    <p:sldId id="313" r:id="rId24"/>
    <p:sldId id="35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EB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82097" autoAdjust="0"/>
  </p:normalViewPr>
  <p:slideViewPr>
    <p:cSldViewPr snapToGrid="0">
      <p:cViewPr>
        <p:scale>
          <a:sx n="125" d="100"/>
          <a:sy n="125" d="100"/>
        </p:scale>
        <p:origin x="8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EFE75-3FA0-4D60-8FF6-157F8D9A053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DC71D-078E-4902-9BF3-DD56352FA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연구연수생 김예진입니다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연수기간동안 예지형 시각지능에 관한 내용을 공부하였고 발표할 내용은 인과관계에 대한 이미지 </a:t>
            </a:r>
            <a:r>
              <a:rPr lang="ko-KR" altLang="en-US" dirty="0" err="1"/>
              <a:t>캡셔닝입니다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7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91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output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: </a:t>
            </a:r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feature</a:t>
            </a:r>
            <a:r>
              <a:rPr lang="ko-KR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vector</a:t>
            </a:r>
            <a:r>
              <a:rPr lang="ko-KR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+mn-ea"/>
              </a:rPr>
              <a:t> 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a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batch_size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encoded_image_size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</a:rPr>
              <a:t>, 2048)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https://jhui.github.io/2017/03/15/Soft-and-hard-attention/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ko-KR" altLang="en-US" dirty="0"/>
              <a:t>이전의 기억 셀에서 </a:t>
            </a:r>
            <a:r>
              <a:rPr lang="ko-KR" altLang="en-US" dirty="0" err="1"/>
              <a:t>필요없는</a:t>
            </a:r>
            <a:r>
              <a:rPr lang="ko-KR" altLang="en-US" dirty="0"/>
              <a:t> 부분 제거 </a:t>
            </a:r>
            <a:r>
              <a:rPr lang="en-US" altLang="ko-KR" dirty="0"/>
              <a:t>+ </a:t>
            </a:r>
            <a:r>
              <a:rPr lang="ko-KR" altLang="en-US" dirty="0"/>
              <a:t>새로운 내용 추가 </a:t>
            </a:r>
            <a:r>
              <a:rPr lang="en-US" altLang="ko-KR" dirty="0"/>
              <a:t>= </a:t>
            </a:r>
            <a:r>
              <a:rPr lang="ko-KR" altLang="en-US" dirty="0"/>
              <a:t>갱신 기억 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07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</a:t>
            </a:r>
            <a:r>
              <a:rPr lang="ko-KR" altLang="en-US" dirty="0"/>
              <a:t>이전에 만들어진 단어의 </a:t>
            </a:r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 err="1"/>
              <a:t>wmbedding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Bleu</a:t>
            </a:r>
            <a:r>
              <a:rPr lang="ko-KR" altLang="en-US" dirty="0"/>
              <a:t>는 같은 위치</a:t>
            </a:r>
            <a:r>
              <a:rPr lang="en-US" altLang="ko-KR" dirty="0"/>
              <a:t>, </a:t>
            </a:r>
            <a:r>
              <a:rPr lang="ko-KR" altLang="en-US" dirty="0" err="1"/>
              <a:t>닽은</a:t>
            </a:r>
            <a:r>
              <a:rPr lang="ko-KR" altLang="en-US" dirty="0"/>
              <a:t> 단어에 </a:t>
            </a:r>
            <a:r>
              <a:rPr lang="en-US" altLang="ko-KR" dirty="0"/>
              <a:t>captioning </a:t>
            </a:r>
            <a:r>
              <a:rPr lang="ko-KR" altLang="en-US" dirty="0"/>
              <a:t>하면 높은 값을 </a:t>
            </a:r>
            <a:r>
              <a:rPr lang="ko-KR" altLang="en-US" dirty="0" err="1"/>
              <a:t>가지게된다</a:t>
            </a:r>
            <a:r>
              <a:rPr lang="en-US" altLang="ko-KR" dirty="0"/>
              <a:t>. </a:t>
            </a:r>
            <a:r>
              <a:rPr lang="ko-KR" altLang="en-US" dirty="0"/>
              <a:t>그래서 같은 위치에서 같은 단어를 만들어낸 결과가 </a:t>
            </a:r>
            <a:r>
              <a:rPr lang="en-US" altLang="ko-KR" dirty="0"/>
              <a:t>1</a:t>
            </a:r>
            <a:r>
              <a:rPr lang="ko-KR" altLang="en-US" dirty="0" err="1"/>
              <a:t>이되었고</a:t>
            </a:r>
            <a:r>
              <a:rPr lang="ko-KR" altLang="en-US" dirty="0"/>
              <a:t> </a:t>
            </a:r>
            <a:r>
              <a:rPr lang="en-US" altLang="ko-KR" dirty="0" err="1"/>
              <a:t>gt</a:t>
            </a:r>
            <a:r>
              <a:rPr lang="ko-KR" altLang="en-US" dirty="0"/>
              <a:t>와 비슷한 문장이지만 다른 </a:t>
            </a:r>
            <a:r>
              <a:rPr lang="ko-KR" altLang="en-US" dirty="0" err="1"/>
              <a:t>던어를</a:t>
            </a:r>
            <a:r>
              <a:rPr lang="ko-KR" altLang="en-US" dirty="0"/>
              <a:t> 사용하였기 때문에 낮은  </a:t>
            </a:r>
            <a:r>
              <a:rPr lang="en-US" altLang="ko-KR" dirty="0"/>
              <a:t>blue </a:t>
            </a:r>
            <a:r>
              <a:rPr lang="ko-KR" altLang="en-US" dirty="0"/>
              <a:t>값이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5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word</a:t>
            </a:r>
            <a:r>
              <a:rPr lang="ko-KR" altLang="en-US" dirty="0"/>
              <a:t> </a:t>
            </a:r>
            <a:r>
              <a:rPr lang="en-US" altLang="ko-KR" dirty="0" err="1"/>
              <a:t>wmbeddignf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6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word</a:t>
            </a:r>
            <a:r>
              <a:rPr lang="ko-KR" altLang="en-US" dirty="0"/>
              <a:t> </a:t>
            </a:r>
            <a:r>
              <a:rPr lang="en-US" altLang="ko-KR" dirty="0" err="1"/>
              <a:t>wmbeddignf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221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t </a:t>
            </a:r>
            <a:r>
              <a:rPr lang="ko-KR" altLang="en-US" dirty="0"/>
              <a:t>시점마다 이미지에서 </a:t>
            </a:r>
            <a:r>
              <a:rPr lang="ko-KR" altLang="en-US" dirty="0" err="1"/>
              <a:t>집중해야할</a:t>
            </a:r>
            <a:r>
              <a:rPr lang="ko-KR" altLang="en-US" dirty="0"/>
              <a:t> 부분 </a:t>
            </a:r>
            <a:r>
              <a:rPr lang="en-US" altLang="ko-KR" dirty="0"/>
              <a:t>+ word</a:t>
            </a:r>
            <a:r>
              <a:rPr lang="ko-KR" altLang="en-US" dirty="0"/>
              <a:t> </a:t>
            </a:r>
            <a:r>
              <a:rPr lang="en-US" altLang="ko-KR" dirty="0" err="1"/>
              <a:t>wmbeddignf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를 </a:t>
            </a:r>
            <a:r>
              <a:rPr lang="ko-KR" altLang="en-US" dirty="0" err="1"/>
              <a:t>입력으로하여</a:t>
            </a:r>
            <a:r>
              <a:rPr lang="ko-KR" altLang="en-US" dirty="0"/>
              <a:t> 각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셀에 입력으로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2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18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상에서 인과 관계를 </a:t>
            </a:r>
            <a:r>
              <a:rPr lang="ko-KR" altLang="en-US" dirty="0" err="1"/>
              <a:t>알기위해</a:t>
            </a:r>
            <a:r>
              <a:rPr lang="ko-KR" altLang="en-US" dirty="0"/>
              <a:t> </a:t>
            </a:r>
            <a:r>
              <a:rPr lang="ko-KR" altLang="en-US" dirty="0" err="1"/>
              <a:t>첫번</a:t>
            </a:r>
            <a:r>
              <a:rPr lang="ko-KR" altLang="en-US" dirty="0"/>
              <a:t> 째에 있는 </a:t>
            </a:r>
            <a:r>
              <a:rPr lang="en-US" altLang="ko-KR" dirty="0"/>
              <a:t>learning contextual causality from consecutive images</a:t>
            </a:r>
            <a:r>
              <a:rPr lang="ko-KR" altLang="en-US" dirty="0"/>
              <a:t>를 분석하였고</a:t>
            </a:r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ko-KR" altLang="en-US" dirty="0" err="1"/>
              <a:t>캡셔닝을</a:t>
            </a:r>
            <a:r>
              <a:rPr lang="ko-KR" altLang="en-US" dirty="0"/>
              <a:t> 위해 두번째에 나와있는 </a:t>
            </a:r>
            <a:r>
              <a:rPr lang="en-US" altLang="ko-KR" dirty="0"/>
              <a:t>show and tell</a:t>
            </a:r>
            <a:r>
              <a:rPr lang="ko-KR" altLang="en-US" dirty="0"/>
              <a:t>을 </a:t>
            </a:r>
            <a:r>
              <a:rPr lang="ko-KR" altLang="en-US" dirty="0" err="1"/>
              <a:t>분석및</a:t>
            </a:r>
            <a:r>
              <a:rPr lang="ko-KR" altLang="en-US" dirty="0"/>
              <a:t> 실험을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두 내용을 결합하여 인과 관계를 위한 이미지 </a:t>
            </a:r>
            <a:r>
              <a:rPr lang="ko-KR" altLang="en-US" dirty="0" err="1"/>
              <a:t>캡셔닝</a:t>
            </a:r>
            <a:r>
              <a:rPr lang="ko-KR" altLang="en-US" dirty="0"/>
              <a:t> 모델을 실험하였습니다</a:t>
            </a:r>
            <a:r>
              <a:rPr lang="en-US" altLang="ko-KR" dirty="0"/>
              <a:t>. </a:t>
            </a:r>
            <a:r>
              <a:rPr lang="ko-KR" altLang="en-US" dirty="0"/>
              <a:t>마지막 내용을 위해 앞선 두 논문의 내용을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0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00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860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63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45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2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Learning contextual causality from time </a:t>
            </a:r>
            <a:r>
              <a:rPr lang="en-US" altLang="ko-KR" dirty="0" err="1"/>
              <a:t>sonsecutive</a:t>
            </a:r>
            <a:r>
              <a:rPr lang="en-US" altLang="ko-KR" dirty="0"/>
              <a:t> images</a:t>
            </a:r>
            <a:r>
              <a:rPr lang="ko-KR" altLang="en-US" dirty="0"/>
              <a:t>는 순차적 이미지 쌍 문장의 인과 관계성을 순위로 나타내는 네트워크를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네트워크의 입력으로 첫번째 이미지의 이벤트</a:t>
            </a:r>
            <a:r>
              <a:rPr lang="en-US" altLang="ko-KR" dirty="0"/>
              <a:t>, </a:t>
            </a:r>
            <a:r>
              <a:rPr lang="ko-KR" altLang="en-US" dirty="0" err="1"/>
              <a:t>두번쨰</a:t>
            </a:r>
            <a:r>
              <a:rPr lang="ko-KR" altLang="en-US" dirty="0"/>
              <a:t> 이미지의 이벤트</a:t>
            </a:r>
            <a:r>
              <a:rPr lang="en-US" altLang="ko-KR" dirty="0"/>
              <a:t>, </a:t>
            </a:r>
            <a:r>
              <a:rPr lang="ko-KR" altLang="en-US" dirty="0" err="1"/>
              <a:t>그리과</a:t>
            </a:r>
            <a:r>
              <a:rPr lang="ko-KR" altLang="en-US" dirty="0"/>
              <a:t> 첫번쨰 이미지와 두번째 이미지의 개체가 들어갑니다</a:t>
            </a:r>
            <a:r>
              <a:rPr lang="en-US" altLang="ko-KR" dirty="0"/>
              <a:t>. ‘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entities</a:t>
            </a:r>
            <a:r>
              <a:rPr lang="ko-KR" altLang="en-US" dirty="0"/>
              <a:t>의 의미는 이미지 전체 </a:t>
            </a:r>
            <a:r>
              <a:rPr lang="ko-KR" altLang="en-US" dirty="0" err="1"/>
              <a:t>특징또는</a:t>
            </a:r>
            <a:r>
              <a:rPr lang="ko-KR" altLang="en-US" dirty="0"/>
              <a:t>  이미지에서 감지된 개체가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출력은 두 이벤트의 인과 관계성 정도를 나타내는 값입니다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값으로 첫 </a:t>
            </a:r>
            <a:r>
              <a:rPr lang="ko-KR" altLang="en-US" dirty="0" err="1"/>
              <a:t>번쨰</a:t>
            </a:r>
            <a:r>
              <a:rPr lang="ko-KR" altLang="en-US" dirty="0"/>
              <a:t> 이미지와  두번째 이미지에서 만들어 </a:t>
            </a:r>
            <a:r>
              <a:rPr lang="ko-KR" altLang="en-US" dirty="0" err="1"/>
              <a:t>져있는</a:t>
            </a:r>
            <a:r>
              <a:rPr lang="ko-KR" altLang="en-US" dirty="0"/>
              <a:t> </a:t>
            </a:r>
            <a:r>
              <a:rPr lang="ko-KR" altLang="en-US" dirty="0" err="1"/>
              <a:t>문장중</a:t>
            </a:r>
            <a:r>
              <a:rPr lang="ko-KR" altLang="en-US" dirty="0"/>
              <a:t> 인과 관계가 잘 </a:t>
            </a:r>
            <a:r>
              <a:rPr lang="ko-KR" altLang="en-US" dirty="0" err="1"/>
              <a:t>나타나있는</a:t>
            </a:r>
            <a:r>
              <a:rPr lang="ko-KR" altLang="en-US" dirty="0"/>
              <a:t> 문장을 잘 찾았는지 확인 할 수 있습니다</a:t>
            </a:r>
            <a:r>
              <a:rPr lang="en-US" altLang="ko-KR" dirty="0"/>
              <a:t>. ????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51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세트로는 이미지와 이미지 이벤트가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비디오에서 추출된 </a:t>
            </a:r>
            <a:r>
              <a:rPr lang="en-US" altLang="ko-KR" dirty="0"/>
              <a:t>5</a:t>
            </a:r>
            <a:r>
              <a:rPr lang="ko-KR" altLang="en-US" dirty="0"/>
              <a:t>개 이미지에서 인접한 두 이미지를 순차적 이미지 쌍으로 정의하였습니다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4000</a:t>
            </a:r>
            <a:r>
              <a:rPr lang="ko-KR" altLang="en-US" dirty="0"/>
              <a:t>개 이미지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e1</a:t>
            </a:r>
            <a:r>
              <a:rPr lang="ko-KR" altLang="en-US" dirty="0"/>
              <a:t>과 </a:t>
            </a:r>
            <a:r>
              <a:rPr lang="en-US" altLang="ko-KR" dirty="0"/>
              <a:t>I</a:t>
            </a:r>
            <a:r>
              <a:rPr lang="en-US" altLang="ko-KR" sz="800" dirty="0"/>
              <a:t>1</a:t>
            </a:r>
            <a:r>
              <a:rPr lang="ko-KR" altLang="en-US" dirty="0"/>
              <a:t>을 보고 적은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(e2)]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0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cross </a:t>
            </a:r>
            <a:r>
              <a:rPr lang="en-US" altLang="ko-KR" dirty="0" err="1"/>
              <a:t>moduel</a:t>
            </a:r>
            <a:r>
              <a:rPr lang="en-US" altLang="ko-KR" dirty="0"/>
              <a:t> </a:t>
            </a:r>
            <a:r>
              <a:rPr lang="ko-KR" altLang="en-US" dirty="0"/>
              <a:t>목적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5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Random guess </a:t>
            </a:r>
            <a:r>
              <a:rPr lang="ko-KR" altLang="en-US" sz="1200" dirty="0"/>
              <a:t>가장 하한 값</a:t>
            </a:r>
            <a:r>
              <a:rPr lang="en-US" altLang="ko-KR" sz="1200" dirty="0"/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대부분 </a:t>
            </a:r>
            <a:r>
              <a:rPr lang="en-US" altLang="ko-KR" sz="1200" dirty="0"/>
              <a:t>VCC model</a:t>
            </a:r>
            <a:r>
              <a:rPr lang="ko-KR" altLang="en-US" sz="1200" dirty="0"/>
              <a:t>이 값이 크다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2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3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0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3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2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9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4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2602860" y="3167389"/>
              <a:ext cx="6438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 Captioning for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Visual</a:t>
              </a:r>
              <a:r>
                <a:rPr lang="ko-KR" altLang="en-US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Causality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CC143-022D-4540-8F9F-AE61F579E32E}"/>
              </a:ext>
            </a:extLst>
          </p:cNvPr>
          <p:cNvSpPr txBox="1"/>
          <p:nvPr/>
        </p:nvSpPr>
        <p:spPr>
          <a:xfrm>
            <a:off x="7353324" y="5424282"/>
            <a:ext cx="459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시각지능연구실 김예진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2021.08.31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3CACE0-06FD-4E04-B894-2005AEDEE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" y="122956"/>
            <a:ext cx="1032000" cy="293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C4AAB-F6EC-49B8-B065-A50C0AA9D8BF}"/>
              </a:ext>
            </a:extLst>
          </p:cNvPr>
          <p:cNvSpPr txBox="1"/>
          <p:nvPr/>
        </p:nvSpPr>
        <p:spPr>
          <a:xfrm>
            <a:off x="0" y="416427"/>
            <a:ext cx="1311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/>
              <a:t>예지형 시각지능</a:t>
            </a:r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8DB1D-E7F2-430C-AD73-971F6F8E75AD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447A21-63C1-44DC-9C10-8CE150C97A92}"/>
              </a:ext>
            </a:extLst>
          </p:cNvPr>
          <p:cNvSpPr/>
          <p:nvPr/>
        </p:nvSpPr>
        <p:spPr>
          <a:xfrm>
            <a:off x="286001" y="2842228"/>
            <a:ext cx="572441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"</a:t>
            </a:r>
            <a:r>
              <a:rPr lang="ko-KR" altLang="en-US" sz="1050" dirty="0" err="1"/>
              <a:t>info</a:t>
            </a:r>
            <a:r>
              <a:rPr lang="ko-KR" altLang="en-US" sz="1050" dirty="0"/>
              <a:t>":</a:t>
            </a:r>
            <a:r>
              <a:rPr lang="en-US" altLang="ko-KR" sz="1050" dirty="0"/>
              <a:t>[</a:t>
            </a:r>
            <a:endParaRPr lang="ko-KR" altLang="en-US" sz="1050" dirty="0"/>
          </a:p>
          <a:p>
            <a:r>
              <a:rPr lang="ko-KR" altLang="en-US" sz="1050" dirty="0"/>
              <a:t>{"</a:t>
            </a:r>
            <a:r>
              <a:rPr lang="ko-KR" altLang="en-US" sz="1050" dirty="0" err="1"/>
              <a:t>description</a:t>
            </a:r>
            <a:r>
              <a:rPr lang="ko-KR" altLang="en-US" sz="1050" dirty="0"/>
              <a:t>": "COCO 2014 </a:t>
            </a:r>
            <a:r>
              <a:rPr lang="ko-KR" altLang="en-US" sz="1050" dirty="0" err="1"/>
              <a:t>Dataset</a:t>
            </a:r>
            <a:r>
              <a:rPr lang="ko-KR" altLang="en-US" sz="1050" dirty="0"/>
              <a:t>"</a:t>
            </a:r>
          </a:p>
          <a:p>
            <a:r>
              <a:rPr lang="ko-KR" altLang="en-US" sz="1050" dirty="0"/>
              <a:t>,"</a:t>
            </a:r>
            <a:r>
              <a:rPr lang="ko-KR" altLang="en-US" sz="1050" dirty="0" err="1"/>
              <a:t>url</a:t>
            </a:r>
            <a:r>
              <a:rPr lang="ko-KR" altLang="en-US" sz="1050" dirty="0"/>
              <a:t>": "http://cocodataset.org",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version</a:t>
            </a:r>
            <a:r>
              <a:rPr lang="ko-KR" altLang="en-US" sz="1050" dirty="0"/>
              <a:t>": "1.0",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year</a:t>
            </a:r>
            <a:r>
              <a:rPr lang="ko-KR" altLang="en-US" sz="1050" dirty="0"/>
              <a:t>": 2014,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contributor</a:t>
            </a:r>
            <a:r>
              <a:rPr lang="ko-KR" altLang="en-US" sz="1050" dirty="0"/>
              <a:t>": "COCO </a:t>
            </a:r>
            <a:r>
              <a:rPr lang="ko-KR" altLang="en-US" sz="1050" dirty="0" err="1"/>
              <a:t>Consortium</a:t>
            </a:r>
            <a:r>
              <a:rPr lang="ko-KR" altLang="en-US" sz="1050" dirty="0"/>
              <a:t>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date_created</a:t>
            </a:r>
            <a:r>
              <a:rPr lang="ko-KR" altLang="en-US" sz="1050" dirty="0"/>
              <a:t>": "2017/09/01"},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95746C-A8AA-4CE6-AAA6-A51FE3AD7CA7}"/>
              </a:ext>
            </a:extLst>
          </p:cNvPr>
          <p:cNvSpPr/>
          <p:nvPr/>
        </p:nvSpPr>
        <p:spPr>
          <a:xfrm>
            <a:off x="231338" y="1022211"/>
            <a:ext cx="892591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Ms</a:t>
            </a:r>
            <a:r>
              <a:rPr lang="en-US" altLang="ko-KR" sz="1600" dirty="0"/>
              <a:t> coco caption 2014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Dictionary frame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dict_keys</a:t>
            </a:r>
            <a:r>
              <a:rPr lang="ko-KR" altLang="en-US" sz="1600" dirty="0"/>
              <a:t>(['</a:t>
            </a:r>
            <a:r>
              <a:rPr lang="ko-KR" altLang="en-US" sz="1600" dirty="0" err="1"/>
              <a:t>info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images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licenses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’])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Validation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40504 caption 202654 , Train 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82783, caption 414113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B4BAA0-0BCF-4470-AB1A-90661304B70E}"/>
              </a:ext>
            </a:extLst>
          </p:cNvPr>
          <p:cNvSpPr/>
          <p:nvPr/>
        </p:nvSpPr>
        <p:spPr>
          <a:xfrm>
            <a:off x="6233233" y="4441367"/>
            <a:ext cx="465990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annotations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203564,</a:t>
            </a:r>
            <a:endParaRPr lang="en-US" altLang="ko-KR" sz="900" dirty="0"/>
          </a:p>
          <a:p>
            <a:r>
              <a:rPr lang="ko-KR" altLang="en-US" sz="900" dirty="0"/>
              <a:t>"id": 37,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caption</a:t>
            </a:r>
            <a:r>
              <a:rPr lang="ko-KR" altLang="en-US" sz="900" dirty="0"/>
              <a:t>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bicycle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replica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clock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wheel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},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179765</a:t>
            </a:r>
            <a:endParaRPr lang="en-US" altLang="ko-KR" sz="900" dirty="0"/>
          </a:p>
          <a:p>
            <a:r>
              <a:rPr lang="ko-KR" altLang="en-US" sz="900" dirty="0"/>
              <a:t>,"id": 38,</a:t>
            </a:r>
            <a:endParaRPr lang="en-US" altLang="ko-KR" sz="900" dirty="0"/>
          </a:p>
          <a:p>
            <a:r>
              <a:rPr lang="ko-KR" altLang="en-US" sz="900" dirty="0"/>
              <a:t>"caption":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black</a:t>
            </a:r>
            <a:r>
              <a:rPr lang="ko-KR" altLang="en-US" sz="900" dirty="0"/>
              <a:t> </a:t>
            </a:r>
            <a:r>
              <a:rPr lang="ko-KR" altLang="en-US" sz="900" dirty="0" err="1"/>
              <a:t>Honda</a:t>
            </a:r>
            <a:r>
              <a:rPr lang="ko-KR" altLang="en-US" sz="900" dirty="0"/>
              <a:t> </a:t>
            </a:r>
            <a:r>
              <a:rPr lang="ko-KR" altLang="en-US" sz="900" dirty="0" err="1"/>
              <a:t>motorcycle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parked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garage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</a:t>
            </a:r>
            <a:endParaRPr lang="en-US" altLang="ko-KR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DEE6B-460F-4DE5-8480-1ADB6490FA5A}"/>
              </a:ext>
            </a:extLst>
          </p:cNvPr>
          <p:cNvSpPr/>
          <p:nvPr/>
        </p:nvSpPr>
        <p:spPr>
          <a:xfrm>
            <a:off x="231338" y="4363638"/>
            <a:ext cx="58337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licenses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"http://creativecommons.org/licenses/by-nc-sa/2.0/",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id</a:t>
            </a:r>
            <a:r>
              <a:rPr lang="ko-KR" altLang="en-US" sz="900" dirty="0"/>
              <a:t>": 1,"name": "</a:t>
            </a:r>
            <a:r>
              <a:rPr lang="ko-KR" altLang="en-US" sz="900" dirty="0" err="1"/>
              <a:t>Attribution-NonCommercial-ShareAlike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"http://creativecommons.org/licenses/by-nc/2.0/",</a:t>
            </a:r>
            <a:endParaRPr lang="en-US" altLang="ko-KR" sz="900" dirty="0"/>
          </a:p>
          <a:p>
            <a:r>
              <a:rPr lang="ko-KR" altLang="en-US" sz="900" dirty="0"/>
              <a:t>"id": 2,"name": "</a:t>
            </a:r>
            <a:r>
              <a:rPr lang="ko-KR" altLang="en-US" sz="900" dirty="0" err="1"/>
              <a:t>Attribution-NonCommercial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"http://creativecommons.org/licenses/by-nc-nd/2.0/",</a:t>
            </a:r>
            <a:endParaRPr lang="en-US" altLang="ko-KR" sz="900" dirty="0"/>
          </a:p>
          <a:p>
            <a:r>
              <a:rPr lang="ko-KR" altLang="en-US" sz="900" dirty="0"/>
              <a:t>"id": 3,"name": "</a:t>
            </a:r>
            <a:r>
              <a:rPr lang="ko-KR" altLang="en-US" sz="900" dirty="0" err="1"/>
              <a:t>Attribution-NonCommercial-NoDerivs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"http://creativecommons.org/licenses/by/2.0/","id": 4,"name": "</a:t>
            </a:r>
            <a:r>
              <a:rPr lang="ko-KR" altLang="en-US" sz="900" dirty="0" err="1"/>
              <a:t>Attribution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"http://creativecommons.org/licenses/by-sa/2.0/","id": 5,"name": "</a:t>
            </a:r>
            <a:r>
              <a:rPr lang="ko-KR" altLang="en-US" sz="900" dirty="0" err="1"/>
              <a:t>Attribution-ShareAlike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"http://creativecommons.org/licenses/by-nd/2.0/","id": 6,"name": "</a:t>
            </a:r>
            <a:r>
              <a:rPr lang="ko-KR" altLang="en-US" sz="900" dirty="0" err="1"/>
              <a:t>Attribution-NoDerivs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"http://flickr.com/commons/usage/","id": 7,"name": "</a:t>
            </a:r>
            <a:r>
              <a:rPr lang="ko-KR" altLang="en-US" sz="900" dirty="0" err="1"/>
              <a:t>No</a:t>
            </a:r>
            <a:r>
              <a:rPr lang="ko-KR" altLang="en-US" sz="900" dirty="0"/>
              <a:t> </a:t>
            </a:r>
            <a:r>
              <a:rPr lang="ko-KR" altLang="en-US" sz="900" dirty="0" err="1"/>
              <a:t>known</a:t>
            </a:r>
            <a:r>
              <a:rPr lang="ko-KR" altLang="en-US" sz="900" dirty="0"/>
              <a:t> </a:t>
            </a:r>
            <a:r>
              <a:rPr lang="ko-KR" altLang="en-US" sz="900" dirty="0" err="1"/>
              <a:t>copyright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restrictions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"http://www.usa.gov/copyright.shtml","id": 8,"name": "United States </a:t>
            </a:r>
            <a:r>
              <a:rPr lang="ko-KR" altLang="en-US" sz="900" dirty="0" err="1"/>
              <a:t>Government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Work</a:t>
            </a:r>
            <a:r>
              <a:rPr lang="ko-KR" altLang="en-US" sz="900" dirty="0"/>
              <a:t>"}],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DF38-4334-49A8-BE34-807C78B31B3F}"/>
              </a:ext>
            </a:extLst>
          </p:cNvPr>
          <p:cNvSpPr/>
          <p:nvPr/>
        </p:nvSpPr>
        <p:spPr>
          <a:xfrm>
            <a:off x="6181588" y="2918297"/>
            <a:ext cx="5495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images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": 3,</a:t>
            </a:r>
            <a:endParaRPr lang="en-US" altLang="ko-KR" sz="900" dirty="0"/>
          </a:p>
          <a:p>
            <a:r>
              <a:rPr lang="ko-KR" altLang="en-US" sz="900" dirty="0"/>
              <a:t>"file_name": "COCO_val2014_000000391895.jpg",</a:t>
            </a:r>
            <a:endParaRPr lang="en-US" altLang="ko-KR" sz="900" dirty="0"/>
          </a:p>
          <a:p>
            <a:r>
              <a:rPr lang="ko-KR" altLang="en-US" sz="900" dirty="0"/>
              <a:t>"coco_url": "http://images.cocodataset.org/val2014/COCO_val2014_000000391895.jpg",</a:t>
            </a:r>
            <a:endParaRPr lang="en-US" altLang="ko-KR" sz="900" dirty="0"/>
          </a:p>
          <a:p>
            <a:r>
              <a:rPr lang="ko-KR" altLang="en-US" sz="900" dirty="0"/>
              <a:t>"height": 360,</a:t>
            </a:r>
            <a:endParaRPr lang="en-US" altLang="ko-KR" sz="900" dirty="0"/>
          </a:p>
          <a:p>
            <a:r>
              <a:rPr lang="ko-KR" altLang="en-US" sz="900" dirty="0"/>
              <a:t>"width": 640,</a:t>
            </a:r>
            <a:endParaRPr lang="en-US" altLang="ko-KR" sz="900" dirty="0"/>
          </a:p>
          <a:p>
            <a:r>
              <a:rPr lang="ko-KR" altLang="en-US" sz="900" dirty="0"/>
              <a:t>"date_captured": "2013-11-14 11:18:45",</a:t>
            </a:r>
            <a:endParaRPr lang="en-US" altLang="ko-KR" sz="900" dirty="0"/>
          </a:p>
          <a:p>
            <a:r>
              <a:rPr lang="ko-KR" altLang="en-US" sz="900" dirty="0"/>
              <a:t>"flickr_url": "http://farm9.staticflickr.com/8186/8119368305_4e622c8349_z.jpg","id": 391895},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19802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모델에서는 이미지를 사용하여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생성한다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2" y="238641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94" y="5613358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 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a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7993460" y="5302311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04651C49-5EC7-43DF-A226-DE1AA2A2D88B}"/>
              </a:ext>
            </a:extLst>
          </p:cNvPr>
          <p:cNvSpPr/>
          <p:nvPr/>
        </p:nvSpPr>
        <p:spPr>
          <a:xfrm rot="10800000">
            <a:off x="7841869" y="5538873"/>
            <a:ext cx="132509" cy="68342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5478E81E-3B92-4F7F-AC71-5185A2A1C2CC}"/>
              </a:ext>
            </a:extLst>
          </p:cNvPr>
          <p:cNvSpPr/>
          <p:nvPr/>
        </p:nvSpPr>
        <p:spPr>
          <a:xfrm rot="5400000">
            <a:off x="8385829" y="5852637"/>
            <a:ext cx="91676" cy="8764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4F12A892-9CBF-47C8-A6C4-31371ECD84AF}"/>
              </a:ext>
            </a:extLst>
          </p:cNvPr>
          <p:cNvSpPr/>
          <p:nvPr/>
        </p:nvSpPr>
        <p:spPr>
          <a:xfrm rot="2408901">
            <a:off x="9039942" y="5916873"/>
            <a:ext cx="136342" cy="3840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1B46E-A2A3-49A8-84D2-87299902B0AC}"/>
              </a:ext>
            </a:extLst>
          </p:cNvPr>
          <p:cNvSpPr txBox="1"/>
          <p:nvPr/>
        </p:nvSpPr>
        <p:spPr>
          <a:xfrm>
            <a:off x="7149089" y="5757473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4B003-FA1C-4B91-9C5B-34919232E13D}"/>
              </a:ext>
            </a:extLst>
          </p:cNvPr>
          <p:cNvSpPr txBox="1"/>
          <p:nvPr/>
        </p:nvSpPr>
        <p:spPr>
          <a:xfrm>
            <a:off x="8167875" y="6377085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77B0A-57FD-47E1-B51A-F576835ECE34}"/>
              </a:ext>
            </a:extLst>
          </p:cNvPr>
          <p:cNvSpPr txBox="1"/>
          <p:nvPr/>
        </p:nvSpPr>
        <p:spPr>
          <a:xfrm>
            <a:off x="9108113" y="6076489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BC7C17-4F2B-44E6-8EAC-D32FEB1BFA3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71095" y="1783515"/>
            <a:ext cx="11782163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en-US" altLang="ko-KR" sz="1600" b="1" dirty="0">
                <a:latin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 </a:t>
            </a:r>
            <a:r>
              <a:rPr lang="en-US" altLang="ko-KR" sz="1600" dirty="0"/>
              <a:t>output</a:t>
            </a:r>
            <a:r>
              <a:rPr lang="ko-KR" altLang="en-US" sz="1600" dirty="0"/>
              <a:t> 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Decoder </a:t>
            </a:r>
            <a:r>
              <a:rPr lang="en-US" altLang="ko-KR" sz="1600" dirty="0" err="1"/>
              <a:t>lstm</a:t>
            </a:r>
            <a:r>
              <a:rPr lang="ko-KR" altLang="en-US" sz="1600" dirty="0"/>
              <a:t> </a:t>
            </a:r>
            <a:r>
              <a:rPr lang="en-US" altLang="ko-KR" sz="1600" dirty="0"/>
              <a:t>hidden</a:t>
            </a:r>
            <a:r>
              <a:rPr lang="ko-KR" altLang="en-US" sz="1600" dirty="0"/>
              <a:t> </a:t>
            </a:r>
            <a:r>
              <a:rPr lang="en-US" altLang="ko-KR" sz="1600" dirty="0"/>
              <a:t>state</a:t>
            </a:r>
            <a:r>
              <a:rPr lang="ko-KR" altLang="en-US" sz="1600" dirty="0"/>
              <a:t>  </a:t>
            </a:r>
            <a:r>
              <a:rPr lang="en-US" altLang="ko-KR" sz="1600" dirty="0"/>
              <a:t>-&gt; fully connected layer -&gt;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-&gt; alpha ( attention</a:t>
            </a:r>
            <a:r>
              <a:rPr lang="ko-KR" altLang="en-US" sz="1600" dirty="0"/>
              <a:t> </a:t>
            </a:r>
            <a:r>
              <a:rPr lang="en-US" altLang="ko-KR" sz="1600" dirty="0"/>
              <a:t>weight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 output * attention weight -&gt; context vector ( </a:t>
            </a:r>
            <a:r>
              <a:rPr lang="en-US" altLang="ko-KR" sz="1600" dirty="0" err="1"/>
              <a:t>z^t</a:t>
            </a:r>
            <a:r>
              <a:rPr lang="en-US" altLang="ko-KR" sz="1600" dirty="0"/>
              <a:t>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Sigmoid gate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language model </a:t>
            </a:r>
            <a:r>
              <a:rPr lang="ko-KR" altLang="en-US" sz="1600" dirty="0"/>
              <a:t>에 초점을 둘 것인지 </a:t>
            </a:r>
            <a:r>
              <a:rPr lang="en-US" altLang="ko-KR" sz="1600" dirty="0"/>
              <a:t>, image</a:t>
            </a:r>
            <a:r>
              <a:rPr lang="ko-KR" altLang="en-US" sz="1600" dirty="0"/>
              <a:t>에 초점을 둘 것인지 고려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22" y="3949190"/>
            <a:ext cx="2890574" cy="13817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23"/>
          <a:stretch/>
        </p:blipFill>
        <p:spPr>
          <a:xfrm>
            <a:off x="442399" y="4125090"/>
            <a:ext cx="2532404" cy="517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38DB7-FB22-42EB-96C6-4E9981324CC6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911F53-6B42-4523-96D9-703AB8B34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72"/>
          <a:stretch/>
        </p:blipFill>
        <p:spPr>
          <a:xfrm>
            <a:off x="3192563" y="3983734"/>
            <a:ext cx="2532404" cy="8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8" y="1007762"/>
            <a:ext cx="11782163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Decoder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Long Short-Term Memory network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 값은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vector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LSTM은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time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stamp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마다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y의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요소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yt를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생성한다.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하나에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input으로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들어오는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hidden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Eyt−1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−1 시점에서 생성된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yt−1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임베딩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^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 :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context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attention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model에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의해서 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ate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갱신된 기억 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 : c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불필요한 내용을 제거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출력을 결정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기억 셀 추가 내용 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W, U, Z 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b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 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편향 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615" y="1053928"/>
            <a:ext cx="3973967" cy="3038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B58C58-A127-4294-A23E-604D46BE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87" y="4564191"/>
            <a:ext cx="4791855" cy="1619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DDF43-9F1F-4B73-8274-D48E4933B22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146F0-2B17-46D2-B38D-00E8812763E8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001B8-14AD-43B9-B180-37D5A6031426}"/>
              </a:ext>
            </a:extLst>
          </p:cNvPr>
          <p:cNvSpPr/>
          <p:nvPr/>
        </p:nvSpPr>
        <p:spPr>
          <a:xfrm>
            <a:off x="607162" y="2874874"/>
            <a:ext cx="6225235" cy="7973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5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EB97A026-3395-4BA1-A2FB-D57E79DD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0DF70A-957E-4445-92D9-9674CBEBF820}"/>
              </a:ext>
            </a:extLst>
          </p:cNvPr>
          <p:cNvSpPr/>
          <p:nvPr/>
        </p:nvSpPr>
        <p:spPr>
          <a:xfrm>
            <a:off x="3826412" y="2897929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6D8B7D-24FB-474B-9DFC-2A8E548D36A5}"/>
              </a:ext>
            </a:extLst>
          </p:cNvPr>
          <p:cNvSpPr/>
          <p:nvPr/>
        </p:nvSpPr>
        <p:spPr>
          <a:xfrm>
            <a:off x="5197491" y="290328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0D11FA-A78E-4EA2-B45F-F55B3D012B44}"/>
              </a:ext>
            </a:extLst>
          </p:cNvPr>
          <p:cNvCxnSpPr>
            <a:stCxn id="17" idx="3"/>
            <a:endCxn id="44" idx="1"/>
          </p:cNvCxnSpPr>
          <p:nvPr/>
        </p:nvCxnSpPr>
        <p:spPr>
          <a:xfrm>
            <a:off x="4714308" y="3087321"/>
            <a:ext cx="483183" cy="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0E8523-4BBF-44E2-A51B-A486448EB9C6}"/>
              </a:ext>
            </a:extLst>
          </p:cNvPr>
          <p:cNvSpPr/>
          <p:nvPr/>
        </p:nvSpPr>
        <p:spPr>
          <a:xfrm>
            <a:off x="6489745" y="2903287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50D1EA-3549-46ED-9FFE-3E1DAE60E4E3}"/>
              </a:ext>
            </a:extLst>
          </p:cNvPr>
          <p:cNvSpPr/>
          <p:nvPr/>
        </p:nvSpPr>
        <p:spPr>
          <a:xfrm>
            <a:off x="7874075" y="2901078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21645B5-BF70-4973-A991-D1030282CA39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7377641" y="3090470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E9676B-8CD2-4050-BFA9-023E79A314BA}"/>
              </a:ext>
            </a:extLst>
          </p:cNvPr>
          <p:cNvGrpSpPr/>
          <p:nvPr/>
        </p:nvGrpSpPr>
        <p:grpSpPr>
          <a:xfrm>
            <a:off x="3608723" y="3908759"/>
            <a:ext cx="1298555" cy="1890639"/>
            <a:chOff x="2562239" y="4510157"/>
            <a:chExt cx="1298555" cy="18906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A96FD-97EA-4C1C-9BFA-5269BA526ABC}"/>
                </a:ext>
              </a:extLst>
            </p:cNvPr>
            <p:cNvSpPr txBox="1"/>
            <p:nvPr/>
          </p:nvSpPr>
          <p:spPr>
            <a:xfrm>
              <a:off x="2562239" y="4748876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&lt;start&gt;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76F14EF-9FE0-4048-BB03-2C03B8878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930" t="10118"/>
            <a:stretch/>
          </p:blipFill>
          <p:spPr>
            <a:xfrm>
              <a:off x="2587377" y="5326149"/>
              <a:ext cx="1159298" cy="10537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C68F07-5039-471E-BABE-F907BE6723F0}"/>
                </a:ext>
              </a:extLst>
            </p:cNvPr>
            <p:cNvSpPr txBox="1"/>
            <p:nvPr/>
          </p:nvSpPr>
          <p:spPr>
            <a:xfrm>
              <a:off x="2995992" y="5077621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492347-920B-4DC3-9864-B6694EFDD89E}"/>
                </a:ext>
              </a:extLst>
            </p:cNvPr>
            <p:cNvSpPr/>
            <p:nvPr/>
          </p:nvSpPr>
          <p:spPr>
            <a:xfrm>
              <a:off x="2585204" y="451015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2DD684-F1E7-4B22-AB54-10AB1BA211F3}"/>
              </a:ext>
            </a:extLst>
          </p:cNvPr>
          <p:cNvGrpSpPr/>
          <p:nvPr/>
        </p:nvGrpSpPr>
        <p:grpSpPr>
          <a:xfrm>
            <a:off x="4959116" y="3915389"/>
            <a:ext cx="1285753" cy="1890639"/>
            <a:chOff x="3868459" y="4516787"/>
            <a:chExt cx="1285753" cy="189063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580B9A-9975-4986-B28C-B5618D6E6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A82D91-BF6A-4CFA-8FD6-6CFE6D43D2A1}"/>
                </a:ext>
              </a:extLst>
            </p:cNvPr>
            <p:cNvSpPr txBox="1"/>
            <p:nvPr/>
          </p:nvSpPr>
          <p:spPr>
            <a:xfrm>
              <a:off x="3878622" y="4764211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word1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8A58A0-52A2-4EA2-A464-1B78A75FE583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15CC08-9ED2-420A-9811-4B6D73713214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C53190-C8C0-4E8D-A9C8-FA64B1F00C6D}"/>
              </a:ext>
            </a:extLst>
          </p:cNvPr>
          <p:cNvGrpSpPr/>
          <p:nvPr/>
        </p:nvGrpSpPr>
        <p:grpSpPr>
          <a:xfrm>
            <a:off x="6313047" y="3917600"/>
            <a:ext cx="1275590" cy="1890639"/>
            <a:chOff x="3868459" y="4516787"/>
            <a:chExt cx="1275590" cy="189063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1C1AB5D-C743-4CF3-872B-347DE1E9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C6029B-EEBA-4905-A572-1AF1A2868E5C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7CDBD8-0744-45A8-ACBB-D70DCD9EC5A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108459-7344-4E75-9A80-1AC913FE9EEB}"/>
              </a:ext>
            </a:extLst>
          </p:cNvPr>
          <p:cNvGrpSpPr/>
          <p:nvPr/>
        </p:nvGrpSpPr>
        <p:grpSpPr>
          <a:xfrm>
            <a:off x="7680228" y="3910974"/>
            <a:ext cx="1275590" cy="1890639"/>
            <a:chOff x="3868459" y="4516787"/>
            <a:chExt cx="1275590" cy="189063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BEE605B-2593-430E-A522-0319339A0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1C9834-E77C-472B-997D-ED0BA69DBCB4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AE405A2-72DF-4523-806E-5258B091405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D30B4FE-C7F9-4DEA-BF73-6EB02C022850}"/>
              </a:ext>
            </a:extLst>
          </p:cNvPr>
          <p:cNvGrpSpPr/>
          <p:nvPr/>
        </p:nvGrpSpPr>
        <p:grpSpPr>
          <a:xfrm>
            <a:off x="9058454" y="3910974"/>
            <a:ext cx="1275590" cy="1890639"/>
            <a:chOff x="3868459" y="4516787"/>
            <a:chExt cx="1275590" cy="189063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F942420-DEC6-4AF3-BDBB-D3C88E1A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0E9A7-7521-4283-8BD9-63C70EF1D348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CAFF97-36AB-4A6A-A180-465E32C657BD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54AA75-6E9E-4C51-B269-4C5F85C947E2}"/>
              </a:ext>
            </a:extLst>
          </p:cNvPr>
          <p:cNvSpPr txBox="1"/>
          <p:nvPr/>
        </p:nvSpPr>
        <p:spPr>
          <a:xfrm>
            <a:off x="6323215" y="4165026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16D849-089C-4FE1-BD33-FD9B5733B2AE}"/>
              </a:ext>
            </a:extLst>
          </p:cNvPr>
          <p:cNvSpPr txBox="1"/>
          <p:nvPr/>
        </p:nvSpPr>
        <p:spPr>
          <a:xfrm>
            <a:off x="7685984" y="4162825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826EF9-DE0C-4FD5-A8FD-70E87D5375E8}"/>
              </a:ext>
            </a:extLst>
          </p:cNvPr>
          <p:cNvSpPr txBox="1"/>
          <p:nvPr/>
        </p:nvSpPr>
        <p:spPr>
          <a:xfrm>
            <a:off x="9062009" y="4160621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3F3C933-F8A3-4C7E-A525-F4BE84001ADB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6085387" y="3092675"/>
            <a:ext cx="404358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408985-328A-42B6-BEE8-9747B97FBFBF}"/>
              </a:ext>
            </a:extLst>
          </p:cNvPr>
          <p:cNvSpPr/>
          <p:nvPr/>
        </p:nvSpPr>
        <p:spPr>
          <a:xfrm>
            <a:off x="9267762" y="290770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1B1E871-CF60-443B-84C7-283D491BD74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771328" y="3097095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1ACC9EC-4979-4D14-96C3-3A707FDCFECD}"/>
              </a:ext>
            </a:extLst>
          </p:cNvPr>
          <p:cNvCxnSpPr>
            <a:stCxn id="22" idx="0"/>
            <a:endCxn id="17" idx="2"/>
          </p:cNvCxnSpPr>
          <p:nvPr/>
        </p:nvCxnSpPr>
        <p:spPr>
          <a:xfrm flipV="1">
            <a:off x="4269483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B29DC8B-BC7A-4330-A115-546A6233B39F}"/>
              </a:ext>
            </a:extLst>
          </p:cNvPr>
          <p:cNvCxnSpPr/>
          <p:nvPr/>
        </p:nvCxnSpPr>
        <p:spPr>
          <a:xfrm flipV="1">
            <a:off x="5641439" y="329650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DC092EA-55AB-45BB-9C9C-D9AA1D00DC93}"/>
              </a:ext>
            </a:extLst>
          </p:cNvPr>
          <p:cNvCxnSpPr/>
          <p:nvPr/>
        </p:nvCxnSpPr>
        <p:spPr>
          <a:xfrm flipV="1">
            <a:off x="699059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58940E-E49B-4EE8-BE79-F2F3B4E3628E}"/>
              </a:ext>
            </a:extLst>
          </p:cNvPr>
          <p:cNvCxnSpPr/>
          <p:nvPr/>
        </p:nvCxnSpPr>
        <p:spPr>
          <a:xfrm flipV="1">
            <a:off x="8359107" y="3291910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2227A01-C2E9-4549-A996-8C64864D7AF2}"/>
              </a:ext>
            </a:extLst>
          </p:cNvPr>
          <p:cNvCxnSpPr/>
          <p:nvPr/>
        </p:nvCxnSpPr>
        <p:spPr>
          <a:xfrm flipV="1">
            <a:off x="974077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1C83D92-685C-4673-84BE-20FC152D1D3C}"/>
              </a:ext>
            </a:extLst>
          </p:cNvPr>
          <p:cNvCxnSpPr/>
          <p:nvPr/>
        </p:nvCxnSpPr>
        <p:spPr>
          <a:xfrm flipV="1">
            <a:off x="4267271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72DB513-6D45-478E-9A61-FF8D8CACDF4A}"/>
              </a:ext>
            </a:extLst>
          </p:cNvPr>
          <p:cNvCxnSpPr/>
          <p:nvPr/>
        </p:nvCxnSpPr>
        <p:spPr>
          <a:xfrm flipV="1">
            <a:off x="5642316" y="226588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047EB8A-3287-4803-A74E-A0D021C33114}"/>
              </a:ext>
            </a:extLst>
          </p:cNvPr>
          <p:cNvCxnSpPr/>
          <p:nvPr/>
        </p:nvCxnSpPr>
        <p:spPr>
          <a:xfrm flipV="1">
            <a:off x="698838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E0299FB-BB65-4177-9A3F-5B5C3400C16E}"/>
              </a:ext>
            </a:extLst>
          </p:cNvPr>
          <p:cNvCxnSpPr/>
          <p:nvPr/>
        </p:nvCxnSpPr>
        <p:spPr>
          <a:xfrm flipV="1">
            <a:off x="8353358" y="2286804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BC18B65-F37A-4E0B-8F02-1CD59CE16AA7}"/>
              </a:ext>
            </a:extLst>
          </p:cNvPr>
          <p:cNvCxnSpPr/>
          <p:nvPr/>
        </p:nvCxnSpPr>
        <p:spPr>
          <a:xfrm flipV="1">
            <a:off x="973856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E718577-EC7B-4E91-B01A-3FB0323E1C85}"/>
              </a:ext>
            </a:extLst>
          </p:cNvPr>
          <p:cNvSpPr txBox="1"/>
          <p:nvPr/>
        </p:nvSpPr>
        <p:spPr>
          <a:xfrm>
            <a:off x="7715563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22FEF3-F6C4-4A7A-80B7-61A673A7C560}"/>
              </a:ext>
            </a:extLst>
          </p:cNvPr>
          <p:cNvSpPr txBox="1"/>
          <p:nvPr/>
        </p:nvSpPr>
        <p:spPr>
          <a:xfrm>
            <a:off x="9253170" y="1920242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&lt;end&gt;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0575C9-F25E-4C8B-AF13-94C4A7A5A9E5}"/>
              </a:ext>
            </a:extLst>
          </p:cNvPr>
          <p:cNvSpPr txBox="1"/>
          <p:nvPr/>
        </p:nvSpPr>
        <p:spPr>
          <a:xfrm>
            <a:off x="5037457" y="1929493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B50A64-F451-4E55-BB70-F70752FD2E90}"/>
              </a:ext>
            </a:extLst>
          </p:cNvPr>
          <p:cNvSpPr txBox="1"/>
          <p:nvPr/>
        </p:nvSpPr>
        <p:spPr>
          <a:xfrm>
            <a:off x="6415289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word3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5EB2B-3415-480B-89B6-35D72B02C7C6}"/>
              </a:ext>
            </a:extLst>
          </p:cNvPr>
          <p:cNvSpPr txBox="1"/>
          <p:nvPr/>
        </p:nvSpPr>
        <p:spPr>
          <a:xfrm>
            <a:off x="3601287" y="1942530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03AED89-A24F-4F15-B678-59C3FF77E1D7}"/>
              </a:ext>
            </a:extLst>
          </p:cNvPr>
          <p:cNvSpPr/>
          <p:nvPr/>
        </p:nvSpPr>
        <p:spPr>
          <a:xfrm>
            <a:off x="642731" y="5137425"/>
            <a:ext cx="2846568" cy="52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Weighted encoded images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 white regions have higher weight)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2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Validate</a:t>
            </a:r>
            <a:r>
              <a:rPr lang="ko-KR" altLang="en-US" sz="2400" dirty="0"/>
              <a:t> </a:t>
            </a:r>
            <a:r>
              <a:rPr lang="en-US" altLang="ko-KR" sz="2400" dirty="0"/>
              <a:t>bleu4</a:t>
            </a:r>
            <a:r>
              <a:rPr lang="ko-KR" altLang="en-US" sz="2400" dirty="0"/>
              <a:t> </a:t>
            </a:r>
            <a:r>
              <a:rPr lang="en-US" altLang="ko-KR" sz="2400" dirty="0"/>
              <a:t>- top</a:t>
            </a:r>
            <a:r>
              <a:rPr lang="ko-KR" altLang="en-US" sz="2400" dirty="0"/>
              <a:t> </a:t>
            </a:r>
            <a:r>
              <a:rPr lang="en-US" altLang="ko-KR" sz="2400" dirty="0"/>
              <a:t>3 /</a:t>
            </a:r>
            <a:r>
              <a:rPr lang="ko-KR" altLang="en-US" sz="2400" dirty="0"/>
              <a:t> </a:t>
            </a:r>
            <a:r>
              <a:rPr lang="en-US" altLang="ko-KR" sz="2400" dirty="0"/>
              <a:t>bottom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35BDC-530E-4133-99A0-7F579DD64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967514"/>
              </p:ext>
            </p:extLst>
          </p:nvPr>
        </p:nvGraphicFramePr>
        <p:xfrm>
          <a:off x="204919" y="2074823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 dog is looking out the window of a car 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dog is looking out the window of a car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6F0568-CB1F-4F24-8E93-28805A4D8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26038"/>
              </p:ext>
            </p:extLst>
          </p:nvPr>
        </p:nvGraphicFramePr>
        <p:xfrm>
          <a:off x="204919" y="3207126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yellow boat sitting on top of a sandy beach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yellow boat sitting on top of a sandy beach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170861-CFD5-449B-839C-33C4505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29835"/>
              </p:ext>
            </p:extLst>
          </p:nvPr>
        </p:nvGraphicFramePr>
        <p:xfrm>
          <a:off x="215758" y="4425768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laptop computer sitting on top of a desk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laptop computer sitting on top of a desk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ABFFD4-9F93-4169-AE33-F6CA05DB8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397492"/>
              </p:ext>
            </p:extLst>
          </p:nvPr>
        </p:nvGraphicFramePr>
        <p:xfrm>
          <a:off x="6210289" y="2074823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man riding is riding a wave </a:t>
                      </a:r>
                      <a:r>
                        <a:rPr lang="en-US" altLang="ko-KR" sz="1050" u="none" strike="noStrike" dirty="0" err="1">
                          <a:effectLst/>
                        </a:rPr>
                        <a:t>wave</a:t>
                      </a:r>
                      <a:r>
                        <a:rPr lang="en-US" altLang="ko-KR" sz="1050" u="none" strike="noStrike" dirty="0">
                          <a:effectLst/>
                        </a:rPr>
                        <a:t> </a:t>
                      </a:r>
                      <a:r>
                        <a:rPr lang="en-US" altLang="ko-KR" sz="1050" u="none" strike="noStrike" dirty="0" err="1">
                          <a:effectLst/>
                        </a:rPr>
                        <a:t>wave</a:t>
                      </a:r>
                      <a:r>
                        <a:rPr lang="en-US" altLang="ko-KR" sz="1050" u="none" strike="noStrike" dirty="0">
                          <a:effectLst/>
                        </a:rPr>
                        <a:t> . the ocean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surfer that is riding a really big wave in the ocean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2.23E-308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F8BBF5-6980-417E-9368-2BB62C51C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32969"/>
              </p:ext>
            </p:extLst>
          </p:nvPr>
        </p:nvGraphicFramePr>
        <p:xfrm>
          <a:off x="6210289" y="3207126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man in a soccer ball on a field </a:t>
                      </a:r>
                      <a:r>
                        <a:rPr lang="en-US" altLang="ko-KR" sz="1050" u="none" strike="noStrike" dirty="0" err="1">
                          <a:effectLst/>
                        </a:rPr>
                        <a:t>field</a:t>
                      </a:r>
                      <a:r>
                        <a:rPr lang="en-US" altLang="ko-KR" sz="1050" u="none" strike="noStrike" dirty="0">
                          <a:effectLst/>
                        </a:rPr>
                        <a:t>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man kicking a soccer ball across a green field 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2.23E-308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8BBDB82-D061-45E4-97A1-CD227910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10920"/>
              </p:ext>
            </p:extLst>
          </p:nvPr>
        </p:nvGraphicFramePr>
        <p:xfrm>
          <a:off x="6221128" y="4425768"/>
          <a:ext cx="5880242" cy="8751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2974501642"/>
                    </a:ext>
                  </a:extLst>
                </a:gridCol>
                <a:gridCol w="4857858">
                  <a:extLst>
                    <a:ext uri="{9D8B030D-6E8A-4147-A177-3AD203B41FA5}">
                      <a16:colId xmlns:a16="http://schemas.microsoft.com/office/drawing/2014/main" val="2575253570"/>
                    </a:ext>
                  </a:extLst>
                </a:gridCol>
              </a:tblGrid>
              <a:tr h="19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Created caption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teddy bear is on a computer and a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693918682"/>
                  </a:ext>
                </a:extLst>
              </a:tr>
              <a:tr h="19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Ground truth</a:t>
                      </a:r>
                    </a:p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a teddy bear sits by a keyboards and microphone 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2379425241"/>
                  </a:ext>
                </a:extLst>
              </a:tr>
              <a:tr h="22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Bleu4 score</a:t>
                      </a:r>
                    </a:p>
                  </a:txBody>
                  <a:tcPr marL="3192" marR="3192" marT="319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2.23E-308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192" marR="3192" marT="3192" marB="0" anchor="ctr"/>
                </a:tc>
                <a:extLst>
                  <a:ext uri="{0D108BD9-81ED-4DB2-BD59-A6C34878D82A}">
                    <a16:rowId xmlns:a16="http://schemas.microsoft.com/office/drawing/2014/main" val="748268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5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F4DC3E-8EA2-4BE0-A750-4E80244A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1" y="1089624"/>
            <a:ext cx="9015212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1124197" y="6337465"/>
            <a:ext cx="982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riding a skateboard down a street.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DAEC4-C97C-4260-BF5F-670296E91A9A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016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810104" y="6306637"/>
            <a:ext cx="982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couple of people standing next to each other.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E6711D-1312-4A9A-9EDC-7FFB8955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4" y="910727"/>
            <a:ext cx="9231959" cy="52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B424D1-0FBE-468D-A7A7-660823EB3941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158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528388" y="6355228"/>
            <a:ext cx="982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standing in front of a laptop computer.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E93CA-F297-48CD-8D23-4D6DA3CF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5" y="1048967"/>
            <a:ext cx="934393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002958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[Visual Causality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이미지와 해당 이미지의 이벤트를 연결한 문장을 주었을 때 문장을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인과관계성이 나타나는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Model  : encoder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–decoder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(attention mechanism </a:t>
            </a:r>
            <a:r>
              <a:rPr lang="ko-KR" altLang="en-US" sz="1600" dirty="0">
                <a:solidFill>
                  <a:prstClr val="black"/>
                </a:solidFill>
              </a:rPr>
              <a:t>사용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888621-971B-440D-B3AE-18CEEF0D9233}"/>
              </a:ext>
            </a:extLst>
          </p:cNvPr>
          <p:cNvGrpSpPr/>
          <p:nvPr/>
        </p:nvGrpSpPr>
        <p:grpSpPr>
          <a:xfrm>
            <a:off x="471417" y="3542766"/>
            <a:ext cx="11328682" cy="1054709"/>
            <a:chOff x="603004" y="4435142"/>
            <a:chExt cx="11328682" cy="10547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967199-F2B8-4935-9E02-0EAB8F408068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6D5FDE-0580-4B50-BE83-1F736530846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24A37-B952-4B3F-B310-89ABF7813CC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D05062-BCE6-4A93-84CF-91E906271F0C}"/>
                </a:ext>
              </a:extLst>
            </p:cNvPr>
            <p:cNvGrpSpPr/>
            <p:nvPr/>
          </p:nvGrpSpPr>
          <p:grpSpPr>
            <a:xfrm>
              <a:off x="2396971" y="4435142"/>
              <a:ext cx="1560078" cy="1044329"/>
              <a:chOff x="2104008" y="4758431"/>
              <a:chExt cx="1560078" cy="104432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2D41FC-D91E-4AB3-89E9-351804C9B92D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1560078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A1C384-A025-4163-99FC-D6DF7FFAA373}"/>
                  </a:ext>
                </a:extLst>
              </p:cNvPr>
              <p:cNvSpPr txBox="1"/>
              <p:nvPr/>
            </p:nvSpPr>
            <p:spPr>
              <a:xfrm>
                <a:off x="2350370" y="5095340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FC001-1D40-4946-A4A8-5B3297DC8FD1}"/>
                </a:ext>
              </a:extLst>
            </p:cNvPr>
            <p:cNvSpPr txBox="1"/>
            <p:nvPr/>
          </p:nvSpPr>
          <p:spPr>
            <a:xfrm>
              <a:off x="4583103" y="4459596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04903EC-8D2F-4E58-AF27-678B54938159}"/>
                </a:ext>
              </a:extLst>
            </p:cNvPr>
            <p:cNvGrpSpPr/>
            <p:nvPr/>
          </p:nvGrpSpPr>
          <p:grpSpPr>
            <a:xfrm>
              <a:off x="6329518" y="4445522"/>
              <a:ext cx="2459114" cy="1044329"/>
              <a:chOff x="1500506" y="4768967"/>
              <a:chExt cx="2459114" cy="10443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AE3EF-2D3A-4876-B95B-2910A8E60D5D}"/>
                  </a:ext>
                </a:extLst>
              </p:cNvPr>
              <p:cNvSpPr txBox="1"/>
              <p:nvPr/>
            </p:nvSpPr>
            <p:spPr>
              <a:xfrm>
                <a:off x="1500506" y="4768967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4F8A49-1CE0-4BC3-AF6D-891B2DC88CEC}"/>
                  </a:ext>
                </a:extLst>
              </p:cNvPr>
              <p:cNvSpPr txBox="1"/>
              <p:nvPr/>
            </p:nvSpPr>
            <p:spPr>
              <a:xfrm>
                <a:off x="2210538" y="5105536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BCE4B-58ED-4AE2-B637-FB98303746AF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4960EB9-3FA1-40C6-9028-417996CC397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C9504-8D01-4A6D-A395-801134C5C985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2EBCC7C-B90F-4D89-960A-E33735A3B5F0}"/>
                </a:ext>
              </a:extLst>
            </p:cNvPr>
            <p:cNvCxnSpPr>
              <a:cxnSpLocks/>
              <a:stCxn id="28" idx="3"/>
              <a:endCxn id="26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D9B1BFF-4D73-4B8C-A286-D09684169B51}"/>
                </a:ext>
              </a:extLst>
            </p:cNvPr>
            <p:cNvCxnSpPr>
              <a:cxnSpLocks/>
              <a:stCxn id="26" idx="3"/>
              <a:endCxn id="12" idx="1"/>
            </p:cNvCxnSpPr>
            <p:nvPr/>
          </p:nvCxnSpPr>
          <p:spPr>
            <a:xfrm flipV="1">
              <a:off x="3957049" y="4956717"/>
              <a:ext cx="626054" cy="5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0C3F334-88A4-4698-BCA8-EDE85BB771BA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5621790" y="4956717"/>
              <a:ext cx="707728" cy="10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0DD206E-FD8F-4BBD-9132-D61AF9B9D84C}"/>
                </a:ext>
              </a:extLst>
            </p:cNvPr>
            <p:cNvCxnSpPr>
              <a:stCxn id="24" idx="3"/>
              <a:endCxn id="22" idx="1"/>
            </p:cNvCxnSpPr>
            <p:nvPr/>
          </p:nvCxnSpPr>
          <p:spPr>
            <a:xfrm flipV="1">
              <a:off x="8788632" y="4960340"/>
              <a:ext cx="878707" cy="73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143C0599-19E0-4E83-B364-D19B5984E90E}"/>
                </a:ext>
              </a:extLst>
            </p:cNvPr>
            <p:cNvCxnSpPr>
              <a:stCxn id="24" idx="2"/>
              <a:endCxn id="12" idx="2"/>
            </p:cNvCxnSpPr>
            <p:nvPr/>
          </p:nvCxnSpPr>
          <p:spPr>
            <a:xfrm rot="5400000" flipH="1">
              <a:off x="6312754" y="4243530"/>
              <a:ext cx="36014" cy="2456628"/>
            </a:xfrm>
            <a:prstGeom prst="bentConnector3">
              <a:avLst>
                <a:gd name="adj1" fmla="val -63475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411ECA-95CD-4813-907D-2DEDA46A3E04}"/>
                </a:ext>
              </a:extLst>
            </p:cNvPr>
            <p:cNvSpPr txBox="1"/>
            <p:nvPr/>
          </p:nvSpPr>
          <p:spPr>
            <a:xfrm>
              <a:off x="4650489" y="4708159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55A99F-6DE9-4B1F-AD38-FAAD645D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4989436"/>
            <a:ext cx="1019439" cy="10194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2C8456-6A19-4989-903B-C0DF6F37B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07" y="5009082"/>
            <a:ext cx="1019439" cy="1019439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AC16AAB8-D78E-44D1-984F-86B7A1EF7FFE}"/>
              </a:ext>
            </a:extLst>
          </p:cNvPr>
          <p:cNvSpPr/>
          <p:nvPr/>
        </p:nvSpPr>
        <p:spPr>
          <a:xfrm>
            <a:off x="1319539" y="4812021"/>
            <a:ext cx="1364974" cy="14135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45E02D-9A6F-4FA9-B935-3DC3AC111CA8}"/>
              </a:ext>
            </a:extLst>
          </p:cNvPr>
          <p:cNvCxnSpPr>
            <a:cxnSpLocks/>
            <a:stCxn id="42" idx="0"/>
            <a:endCxn id="28" idx="2"/>
          </p:cNvCxnSpPr>
          <p:nvPr/>
        </p:nvCxnSpPr>
        <p:spPr>
          <a:xfrm flipH="1" flipV="1">
            <a:off x="1048466" y="4537007"/>
            <a:ext cx="953560" cy="2750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01EF4E-FD00-4BD5-90BE-D14DFE3EE1D5}"/>
              </a:ext>
            </a:extLst>
          </p:cNvPr>
          <p:cNvSpPr txBox="1"/>
          <p:nvPr/>
        </p:nvSpPr>
        <p:spPr>
          <a:xfrm>
            <a:off x="10040357" y="5009082"/>
            <a:ext cx="1389355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[e0] </a:t>
            </a:r>
            <a:r>
              <a:rPr lang="ko-KR" altLang="en-US" dirty="0"/>
              <a:t> </a:t>
            </a:r>
            <a:r>
              <a:rPr lang="en-US" altLang="ko-KR" dirty="0"/>
              <a:t>so [e1]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EFA6F4D-3865-4BE8-B28F-4D3BA61B7C44}"/>
              </a:ext>
            </a:extLst>
          </p:cNvPr>
          <p:cNvCxnSpPr>
            <a:cxnSpLocks/>
          </p:cNvCxnSpPr>
          <p:nvPr/>
        </p:nvCxnSpPr>
        <p:spPr>
          <a:xfrm flipH="1">
            <a:off x="10688090" y="4440590"/>
            <a:ext cx="1" cy="4838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5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13537-7CD9-49B3-9506-94C31A3E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0E2EA-D087-495C-8AE5-48A66E07A83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2BFCA-9B26-41D4-9B0E-1D099E82332C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6CC2B-DA23-4A33-8187-0621F3977AA7}"/>
              </a:ext>
            </a:extLst>
          </p:cNvPr>
          <p:cNvSpPr txBox="1"/>
          <p:nvPr/>
        </p:nvSpPr>
        <p:spPr>
          <a:xfrm>
            <a:off x="231339" y="1055240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Visual Causality for Time-Consecutive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From Time-consecutive Images. (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Dec 15, 2020 HKUST and CUHK)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Between Daily Events From Time-Consecutive Images (CVPRW’21)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Image Captioning for an Image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Show,</a:t>
            </a:r>
            <a:r>
              <a:rPr lang="ko-KR" altLang="en-US" sz="1200" dirty="0"/>
              <a:t> </a:t>
            </a:r>
            <a:r>
              <a:rPr lang="en-US" altLang="ko-KR" sz="1200" dirty="0"/>
              <a:t>Attend and Tell: Neural Image Caption Generation (ICML’15)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Visual Causality Captioning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742D3EE4-D619-4ADB-B9CD-BEE15436ECE9}"/>
              </a:ext>
            </a:extLst>
          </p:cNvPr>
          <p:cNvSpPr/>
          <p:nvPr/>
        </p:nvSpPr>
        <p:spPr>
          <a:xfrm>
            <a:off x="8809123" y="1991226"/>
            <a:ext cx="932448" cy="25446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FDCE76DE-9C0D-422C-8057-C33670FACCCC}"/>
              </a:ext>
            </a:extLst>
          </p:cNvPr>
          <p:cNvSpPr/>
          <p:nvPr/>
        </p:nvSpPr>
        <p:spPr>
          <a:xfrm>
            <a:off x="7720265" y="3009900"/>
            <a:ext cx="932448" cy="15260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37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Train.json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Test.json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Vis-Causal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시간 순차적 이미지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5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개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이미지가 주어졌을 때 인과 관계성이 높은 문장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event1, event2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so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사용하여 연결한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Img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이미지에 해당하는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gt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vis-causal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label = 1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문장만 사용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Train 2599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 329 / test 282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ACE07-70A5-41AB-B259-5975E805F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231339" y="5710782"/>
            <a:ext cx="6665371" cy="9576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3992FA-F3CE-43EB-A208-011CF9F1A033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241881-1AB9-45B1-BD3E-E30500BB9DD7}"/>
              </a:ext>
            </a:extLst>
          </p:cNvPr>
          <p:cNvGrpSpPr/>
          <p:nvPr/>
        </p:nvGrpSpPr>
        <p:grpSpPr>
          <a:xfrm>
            <a:off x="231339" y="3535512"/>
            <a:ext cx="6841755" cy="2007209"/>
            <a:chOff x="703149" y="3707709"/>
            <a:chExt cx="8715113" cy="29309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3172C7-DAB5-4473-A7C2-71333F449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15"/>
            <a:stretch/>
          </p:blipFill>
          <p:spPr>
            <a:xfrm>
              <a:off x="1819921" y="4158124"/>
              <a:ext cx="7598341" cy="1292464"/>
            </a:xfrm>
            <a:prstGeom prst="rect">
              <a:avLst/>
            </a:prstGeom>
          </p:spPr>
        </p:pic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id="{82DF4EAE-5656-4B8C-B2E4-370B3197853C}"/>
                </a:ext>
              </a:extLst>
            </p:cNvPr>
            <p:cNvSpPr/>
            <p:nvPr/>
          </p:nvSpPr>
          <p:spPr>
            <a:xfrm rot="5400000">
              <a:off x="3178206" y="5176936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E1F65-404C-4ED9-9784-C2218E6C7F79}"/>
                </a:ext>
              </a:extLst>
            </p:cNvPr>
            <p:cNvSpPr txBox="1"/>
            <p:nvPr/>
          </p:nvSpPr>
          <p:spPr>
            <a:xfrm>
              <a:off x="2723225" y="6234223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[e0]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[e1]</a:t>
              </a:r>
              <a:endParaRPr lang="ko-KR" alt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9107C-7835-4CFC-8AB9-33D54F8D842C}"/>
                </a:ext>
              </a:extLst>
            </p:cNvPr>
            <p:cNvSpPr txBox="1"/>
            <p:nvPr/>
          </p:nvSpPr>
          <p:spPr>
            <a:xfrm>
              <a:off x="798989" y="3710624"/>
              <a:ext cx="61255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img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BD4BE-DC58-4A6E-80A6-5BB807C79614}"/>
                </a:ext>
              </a:extLst>
            </p:cNvPr>
            <p:cNvSpPr txBox="1"/>
            <p:nvPr/>
          </p:nvSpPr>
          <p:spPr>
            <a:xfrm>
              <a:off x="2398528" y="3710623"/>
              <a:ext cx="61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</a:t>
              </a:r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C53A3-76C5-4157-B663-EFEFFFED806A}"/>
                </a:ext>
              </a:extLst>
            </p:cNvPr>
            <p:cNvSpPr txBox="1"/>
            <p:nvPr/>
          </p:nvSpPr>
          <p:spPr>
            <a:xfrm>
              <a:off x="4092608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2929A-8505-46AA-A0F1-F0300CD64230}"/>
                </a:ext>
              </a:extLst>
            </p:cNvPr>
            <p:cNvSpPr txBox="1"/>
            <p:nvPr/>
          </p:nvSpPr>
          <p:spPr>
            <a:xfrm>
              <a:off x="5570666" y="3710915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F7C6B-97F3-4050-9F47-DF91830AFE25}"/>
                </a:ext>
              </a:extLst>
            </p:cNvPr>
            <p:cNvSpPr txBox="1"/>
            <p:nvPr/>
          </p:nvSpPr>
          <p:spPr>
            <a:xfrm>
              <a:off x="7100509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3F941-F7E0-4E56-A7E8-1A54B6AF1923}"/>
                </a:ext>
              </a:extLst>
            </p:cNvPr>
            <p:cNvSpPr txBox="1"/>
            <p:nvPr/>
          </p:nvSpPr>
          <p:spPr>
            <a:xfrm>
              <a:off x="8559332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3B1E7E-7649-44B4-900C-25A548C752F7}"/>
                </a:ext>
              </a:extLst>
            </p:cNvPr>
            <p:cNvSpPr txBox="1"/>
            <p:nvPr/>
          </p:nvSpPr>
          <p:spPr>
            <a:xfrm>
              <a:off x="703149" y="6234222"/>
              <a:ext cx="80423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event</a:t>
              </a:r>
              <a:endParaRPr lang="ko-KR" altLang="en-US" sz="12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BBE86F6-E6D9-4498-BB00-CEFBFA7D572E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3417903" y="5929984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17C48623-B39D-4FF1-9390-1688F6FB8C2E}"/>
                </a:ext>
              </a:extLst>
            </p:cNvPr>
            <p:cNvSpPr/>
            <p:nvPr/>
          </p:nvSpPr>
          <p:spPr>
            <a:xfrm rot="5400000">
              <a:off x="4751038" y="5160660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D57673-0A8C-4A8C-ABD6-4B1061602099}"/>
                </a:ext>
              </a:extLst>
            </p:cNvPr>
            <p:cNvSpPr txBox="1"/>
            <p:nvPr/>
          </p:nvSpPr>
          <p:spPr>
            <a:xfrm>
              <a:off x="4296057" y="6217947"/>
              <a:ext cx="1389355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[e1]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[e2]</a:t>
              </a:r>
              <a:endParaRPr lang="ko-KR" altLang="en-US" sz="10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CFC6F3-0DCD-436A-8972-E18119298568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4990735" y="5913708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EB1A076D-5D82-4BBC-A88C-D29144E6D8C0}"/>
                </a:ext>
              </a:extLst>
            </p:cNvPr>
            <p:cNvSpPr/>
            <p:nvPr/>
          </p:nvSpPr>
          <p:spPr>
            <a:xfrm rot="5400000">
              <a:off x="6269121" y="5160657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F1444-FADA-4D0A-9ECB-D3528566F3F3}"/>
                </a:ext>
              </a:extLst>
            </p:cNvPr>
            <p:cNvSpPr txBox="1"/>
            <p:nvPr/>
          </p:nvSpPr>
          <p:spPr>
            <a:xfrm>
              <a:off x="5814140" y="6217944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[e2]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[e3]</a:t>
              </a:r>
              <a:endParaRPr lang="ko-KR" altLang="en-US" sz="1000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5A9B1AB-01C2-4BAB-9401-B1B5F07538D9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6508818" y="5913705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60FD6CD7-A184-495B-B04A-3EDC829E2436}"/>
                </a:ext>
              </a:extLst>
            </p:cNvPr>
            <p:cNvSpPr/>
            <p:nvPr/>
          </p:nvSpPr>
          <p:spPr>
            <a:xfrm rot="5400000">
              <a:off x="7806439" y="5153254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5626D8-6FDD-471B-961A-0A4DF4CF1648}"/>
                </a:ext>
              </a:extLst>
            </p:cNvPr>
            <p:cNvSpPr txBox="1"/>
            <p:nvPr/>
          </p:nvSpPr>
          <p:spPr>
            <a:xfrm>
              <a:off x="7351458" y="6210542"/>
              <a:ext cx="1389352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[e3]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[e4]</a:t>
              </a:r>
              <a:endParaRPr lang="ko-KR" altLang="en-US" sz="1000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BB8358E-60AA-4757-A9A3-86B8364B6D73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8046134" y="5906302"/>
              <a:ext cx="3" cy="30424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19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unique_vocab.pkl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vis-causal event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에 존재하는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수 부족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Image_caption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 }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∪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vis_causal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train,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validaiton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word }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총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9659 vocabulary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*  Vocabulary : word2idx, idx2word,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idx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구성되어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437C5B-8EE7-46B5-95F9-7DD823D62726}"/>
              </a:ext>
            </a:extLst>
          </p:cNvPr>
          <p:cNvGrpSpPr/>
          <p:nvPr/>
        </p:nvGrpSpPr>
        <p:grpSpPr>
          <a:xfrm>
            <a:off x="4873412" y="3198409"/>
            <a:ext cx="4863255" cy="3293210"/>
            <a:chOff x="453813" y="3176102"/>
            <a:chExt cx="4770121" cy="329320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4FDFDE-3997-4332-BB78-ADF8988FDF3C}"/>
                </a:ext>
              </a:extLst>
            </p:cNvPr>
            <p:cNvSpPr/>
            <p:nvPr/>
          </p:nvSpPr>
          <p:spPr>
            <a:xfrm>
              <a:off x="453813" y="3176102"/>
              <a:ext cx="1891453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idx2word</a:t>
              </a:r>
            </a:p>
            <a:p>
              <a:r>
                <a:rPr lang="ko-KR" altLang="en-US" sz="1600" dirty="0"/>
                <a:t>{</a:t>
              </a:r>
              <a:endParaRPr lang="en-US" altLang="ko-KR" sz="1600" dirty="0"/>
            </a:p>
            <a:p>
              <a:r>
                <a:rPr lang="ko-KR" altLang="en-US" sz="1600" dirty="0"/>
                <a:t>"0": "&lt;</a:t>
              </a:r>
              <a:r>
                <a:rPr lang="ko-KR" altLang="en-US" sz="1600" dirty="0" err="1"/>
                <a:t>pad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"1": "&lt;</a:t>
              </a:r>
              <a:r>
                <a:rPr lang="ko-KR" altLang="en-US" sz="1600" dirty="0" err="1"/>
                <a:t>start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"2": "&lt;</a:t>
              </a:r>
              <a:r>
                <a:rPr lang="ko-KR" altLang="en-US" sz="1600" dirty="0" err="1"/>
                <a:t>end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"3": "&lt;</a:t>
              </a:r>
              <a:r>
                <a:rPr lang="ko-KR" altLang="en-US" sz="1600" dirty="0" err="1"/>
                <a:t>unk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"4": "</a:t>
              </a:r>
              <a:r>
                <a:rPr lang="ko-KR" altLang="en-US" sz="1600" dirty="0" err="1"/>
                <a:t>boston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"5": "</a:t>
              </a:r>
              <a:r>
                <a:rPr lang="ko-KR" altLang="en-US" sz="1600" dirty="0" err="1"/>
                <a:t>filing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"6": "</a:t>
              </a:r>
              <a:r>
                <a:rPr lang="ko-KR" altLang="en-US" sz="1600" dirty="0" err="1"/>
                <a:t>skidding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"7": "</a:t>
              </a:r>
              <a:r>
                <a:rPr lang="ko-KR" altLang="en-US" sz="1600" dirty="0" err="1"/>
                <a:t>thrower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"8": "</a:t>
              </a:r>
              <a:r>
                <a:rPr lang="ko-KR" altLang="en-US" sz="1600" dirty="0" err="1"/>
                <a:t>fat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"9": "</a:t>
              </a:r>
              <a:r>
                <a:rPr lang="ko-KR" altLang="en-US" sz="1600" dirty="0" err="1"/>
                <a:t>champagne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"10": "</a:t>
              </a:r>
              <a:r>
                <a:rPr lang="ko-KR" altLang="en-US" sz="1600" dirty="0" err="1"/>
                <a:t>sleeves</a:t>
              </a:r>
              <a:r>
                <a:rPr lang="ko-KR" altLang="en-US" sz="1600" dirty="0"/>
                <a:t>",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1233CC-34A8-40E7-B7A3-C51AEB27F124}"/>
                </a:ext>
              </a:extLst>
            </p:cNvPr>
            <p:cNvSpPr/>
            <p:nvPr/>
          </p:nvSpPr>
          <p:spPr>
            <a:xfrm>
              <a:off x="2833595" y="3576211"/>
              <a:ext cx="2390339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""9649": "</a:t>
              </a:r>
              <a:r>
                <a:rPr lang="ko-KR" altLang="en-US" sz="1600" dirty="0" err="1"/>
                <a:t>washroom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"9650": "</a:t>
              </a:r>
              <a:r>
                <a:rPr lang="ko-KR" altLang="en-US" sz="1600" dirty="0" err="1"/>
                <a:t>lids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"9651": "</a:t>
              </a:r>
              <a:r>
                <a:rPr lang="ko-KR" altLang="en-US" sz="1600" dirty="0" err="1"/>
                <a:t>accident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"9652": "</a:t>
              </a:r>
              <a:r>
                <a:rPr lang="ko-KR" altLang="en-US" sz="1600" dirty="0" err="1"/>
                <a:t>brothers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"9653": "</a:t>
              </a:r>
              <a:r>
                <a:rPr lang="ko-KR" altLang="en-US" sz="1600" dirty="0" err="1"/>
                <a:t>love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"9654": "</a:t>
              </a:r>
              <a:r>
                <a:rPr lang="ko-KR" altLang="en-US" sz="1600" dirty="0" err="1"/>
                <a:t>place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"9655": "</a:t>
              </a:r>
              <a:r>
                <a:rPr lang="ko-KR" altLang="en-US" sz="1600" dirty="0" err="1"/>
                <a:t>strung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"9656": "</a:t>
              </a:r>
              <a:r>
                <a:rPr lang="ko-KR" altLang="en-US" sz="1600" dirty="0" err="1"/>
                <a:t>mannequin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"9657": "</a:t>
              </a:r>
              <a:r>
                <a:rPr lang="ko-KR" altLang="en-US" sz="1600" dirty="0" err="1"/>
                <a:t>enough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"9658": "</a:t>
              </a:r>
              <a:r>
                <a:rPr lang="ko-KR" altLang="en-US" sz="1600" dirty="0" err="1"/>
                <a:t>waving</a:t>
              </a:r>
              <a:r>
                <a:rPr lang="ko-KR" altLang="en-US" sz="1600" dirty="0"/>
                <a:t>“</a:t>
              </a:r>
              <a:endParaRPr lang="en-US" altLang="ko-KR" sz="1600" dirty="0"/>
            </a:p>
            <a:p>
              <a:r>
                <a:rPr lang="ko-KR" altLang="en-US" sz="1600" dirty="0"/>
                <a:t>}</a:t>
              </a:r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D9F319A-4029-4888-BE28-AB4C0B18F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"/>
          <a:stretch/>
        </p:blipFill>
        <p:spPr>
          <a:xfrm>
            <a:off x="541867" y="3198408"/>
            <a:ext cx="4079204" cy="3156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C5F318-9411-4A5A-A9DA-579DD2071E30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2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Validation 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196DC-1340-460E-98A7-25547DF14836}"/>
              </a:ext>
            </a:extLst>
          </p:cNvPr>
          <p:cNvSpPr txBox="1"/>
          <p:nvPr/>
        </p:nvSpPr>
        <p:spPr>
          <a:xfrm>
            <a:off x="4309333" y="1132239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1C5D6-A070-42EE-B3F4-97BDE44A7257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AAF045-D039-4830-84D6-2A4DEF0E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3" y="1063573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973A1-EBB4-428E-9D0B-4A97CD4B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1015891"/>
            <a:ext cx="18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CB8951-8A96-4914-9BDD-725AF46FD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84" y="3885848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6247AB-B644-46EE-BB84-E91651A3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3882523"/>
            <a:ext cx="1800000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B91FA-1C67-4995-B442-104AB0F9C9F0}"/>
              </a:ext>
            </a:extLst>
          </p:cNvPr>
          <p:cNvSpPr txBox="1"/>
          <p:nvPr/>
        </p:nvSpPr>
        <p:spPr>
          <a:xfrm>
            <a:off x="4464978" y="3903877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EB33ED6-1699-4EBA-ADB2-DFA5D3B7B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4358"/>
              </p:ext>
            </p:extLst>
          </p:nvPr>
        </p:nvGraphicFramePr>
        <p:xfrm>
          <a:off x="304270" y="5815007"/>
          <a:ext cx="10106109" cy="875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63303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43787985"/>
                    </a:ext>
                  </a:extLst>
                </a:gridCol>
                <a:gridCol w="589463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512481">
                  <a:extLst>
                    <a:ext uri="{9D8B030D-6E8A-4147-A177-3AD203B41FA5}">
                      <a16:colId xmlns:a16="http://schemas.microsoft.com/office/drawing/2014/main" val="21712630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442579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35326324"/>
                    </a:ext>
                  </a:extLst>
                </a:gridCol>
              </a:tblGrid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playing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tennis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racket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19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5.32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4.82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4.35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7.44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-0.36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5.47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6.77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17.42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a man with a racket waiting for the ball so the person to hit the ball with his racket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689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330161-9E5C-4B83-8F07-42B32BA7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03874"/>
              </p:ext>
            </p:extLst>
          </p:nvPr>
        </p:nvGraphicFramePr>
        <p:xfrm>
          <a:off x="304270" y="2969728"/>
          <a:ext cx="9216614" cy="780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599663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swimming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bodies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4.07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9.94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5.51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10.89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r>
                        <a:rPr lang="en-US" altLang="ko-KR" sz="1000" dirty="0"/>
                        <a:t>there are several people relaxing in the swimming pool so their swimming clothes to get wet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1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8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Validation 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AEE4-6868-4FF8-9ABF-47F570C11B84}"/>
              </a:ext>
            </a:extLst>
          </p:cNvPr>
          <p:cNvSpPr txBox="1"/>
          <p:nvPr/>
        </p:nvSpPr>
        <p:spPr>
          <a:xfrm>
            <a:off x="4076385" y="3952282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75C1A-1D16-4DB3-BE92-4C755BBD6C26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3D7105-DA8D-45E4-9527-2DE28CD8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865471"/>
              </p:ext>
            </p:extLst>
          </p:nvPr>
        </p:nvGraphicFramePr>
        <p:xfrm>
          <a:off x="231339" y="3005161"/>
          <a:ext cx="5901055" cy="7837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</a:tblGrid>
              <a:tr h="209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skiing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209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5.71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12.50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5.88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5.89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8.98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4.81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9.70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296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a man water skiing so the man to get wet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64922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86E48AD-3AC9-44A7-9C81-6B55EBE3D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56691"/>
              </p:ext>
            </p:extLst>
          </p:nvPr>
        </p:nvGraphicFramePr>
        <p:xfrm>
          <a:off x="231339" y="5916734"/>
          <a:ext cx="8756239" cy="780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599663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walking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track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heart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start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and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4.49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3.58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1.80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4.51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0.47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5.51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9.33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3.86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7.86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7.71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8.66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a female athlete is running in a race so cause her to become physically exhausted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7184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ADD284A-E55A-44A3-AFF8-6BB29A3C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041765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6D901-F707-4BA2-B189-EA77CEC1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85" y="1041765"/>
            <a:ext cx="18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83CD44-D865-4C29-AC1D-B08D56BD7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39" y="3911738"/>
            <a:ext cx="18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7CBC6E-58F1-4BA5-A6CC-E5422E168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385" y="3911738"/>
            <a:ext cx="1800000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3930A9-0D86-438D-A89C-4C356D516B21}"/>
              </a:ext>
            </a:extLst>
          </p:cNvPr>
          <p:cNvSpPr txBox="1"/>
          <p:nvPr/>
        </p:nvSpPr>
        <p:spPr>
          <a:xfrm>
            <a:off x="4055353" y="1041765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485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Future</a:t>
            </a:r>
            <a:r>
              <a:rPr lang="ko-KR" altLang="en-US" sz="2400" dirty="0"/>
              <a:t> </a:t>
            </a:r>
            <a:r>
              <a:rPr lang="en-US" altLang="ko-KR" sz="24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1,</a:t>
            </a:r>
            <a:r>
              <a:rPr lang="ko-KR" altLang="en-US" sz="1600" dirty="0"/>
              <a:t> </a:t>
            </a: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를 모두 사용한 </a:t>
            </a:r>
            <a:r>
              <a:rPr lang="en-US" altLang="ko-KR" sz="1600" dirty="0" err="1"/>
              <a:t>VSCaptioning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3C643-2603-456A-82CA-019463F98D17}"/>
              </a:ext>
            </a:extLst>
          </p:cNvPr>
          <p:cNvGrpSpPr/>
          <p:nvPr/>
        </p:nvGrpSpPr>
        <p:grpSpPr>
          <a:xfrm>
            <a:off x="227681" y="1530119"/>
            <a:ext cx="11608517" cy="2266107"/>
            <a:chOff x="151824" y="1930416"/>
            <a:chExt cx="11608517" cy="226610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C849FA-BD42-4AF6-BB69-088E1DB73C52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94CA26-0D42-4308-99D4-F2B61A47E776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B0D7556-E109-4615-BBF1-A2E32C5C0FA4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592F7B-4B41-4F26-AF56-FFA5B734C0A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5E8FD02-AD8B-4C5A-BE83-11DF104CCFCE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A4A4697-CC0A-454C-A43A-C420416AC4EE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ED744C-4701-4BEE-AACE-BB31A5A5194C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F2219-C8D3-4D07-B318-C9B0E2C8B292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D99EBB4-6B79-470D-89B5-846A28D37F6D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764EF41-C1AF-4CCA-8097-79BDD6F65B48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56AB7FB-98BF-4937-BBBF-4771957F7048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54DADA-7040-46E4-8A1E-97A1DE330B56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66051FF-CB4C-4F61-849B-446691C54C41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992416-1001-48E0-8F9F-B4C64A068259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F3E1530-2536-415D-8B67-C7C4F2BA91D4}"/>
                  </a:ext>
                </a:extLst>
              </p:cNvPr>
              <p:cNvCxnSpPr>
                <a:cxnSpLocks/>
                <a:stCxn id="28" idx="3"/>
                <a:endCxn id="26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6AF911AC-A41E-466A-8B17-B5043058F03F}"/>
                  </a:ext>
                </a:extLst>
              </p:cNvPr>
              <p:cNvCxnSpPr>
                <a:cxnSpLocks/>
                <a:stCxn id="26" idx="3"/>
                <a:endCxn id="13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1D3B747-BD19-40C1-8053-AE5AEBCE9CF3}"/>
                  </a:ext>
                </a:extLst>
              </p:cNvPr>
              <p:cNvCxnSpPr>
                <a:cxnSpLocks/>
                <a:stCxn id="13" idx="3"/>
                <a:endCxn id="24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0728223-55A3-4D78-8680-0E8E03F3DA17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1D10C1D3-75B5-4CCE-8044-A5FFE0CF0BEE}"/>
                  </a:ext>
                </a:extLst>
              </p:cNvPr>
              <p:cNvCxnSpPr>
                <a:cxnSpLocks/>
                <a:stCxn id="24" idx="2"/>
                <a:endCxn id="13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C9588C-C5D9-4C41-B3F8-C8777B5F15D6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A4AEA1-78D9-4D30-8DEC-355E09D4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841127-64B0-4A37-AB49-81ECFB8C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3F1CE8-6E55-4F5F-BE2B-BF83180D958A}"/>
                </a:ext>
              </a:extLst>
            </p:cNvPr>
            <p:cNvSpPr txBox="1"/>
            <p:nvPr/>
          </p:nvSpPr>
          <p:spPr>
            <a:xfrm>
              <a:off x="10000599" y="3396732"/>
              <a:ext cx="1389355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[e1] </a:t>
              </a:r>
              <a:r>
                <a:rPr lang="ko-KR" altLang="en-US" dirty="0"/>
                <a:t> </a:t>
              </a:r>
              <a:r>
                <a:rPr lang="en-US" altLang="ko-KR" dirty="0"/>
                <a:t>so [e2]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8D783E1-BA36-4F03-B8C0-5A546C31B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4FD84-26C7-4079-828C-752A84AC8BFB}"/>
              </a:ext>
            </a:extLst>
          </p:cNvPr>
          <p:cNvSpPr/>
          <p:nvPr/>
        </p:nvSpPr>
        <p:spPr>
          <a:xfrm>
            <a:off x="227681" y="4093535"/>
            <a:ext cx="605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1, image 2, event1</a:t>
            </a:r>
            <a:r>
              <a:rPr lang="ko-KR" altLang="en-US" dirty="0"/>
              <a:t>을 모두 사용한 </a:t>
            </a:r>
            <a:r>
              <a:rPr lang="en-US" altLang="ko-KR" dirty="0" err="1"/>
              <a:t>VSCaptioing</a:t>
            </a:r>
            <a:endParaRPr lang="ko-KR" altLang="en-US" dirty="0"/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26C39253-F733-4497-A7C4-1550C3153E76}"/>
              </a:ext>
            </a:extLst>
          </p:cNvPr>
          <p:cNvSpPr/>
          <p:nvPr/>
        </p:nvSpPr>
        <p:spPr>
          <a:xfrm rot="5400000">
            <a:off x="1496570" y="5004066"/>
            <a:ext cx="254287" cy="1738821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C9F472A-FFA7-486D-9980-C2E8378DB642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1148625" y="552158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5CF70B-720C-4204-95F7-4769810BAF2D}"/>
              </a:ext>
            </a:extLst>
          </p:cNvPr>
          <p:cNvGrpSpPr/>
          <p:nvPr/>
        </p:nvGrpSpPr>
        <p:grpSpPr>
          <a:xfrm>
            <a:off x="291741" y="4527348"/>
            <a:ext cx="11608517" cy="2266107"/>
            <a:chOff x="151824" y="1930416"/>
            <a:chExt cx="11608517" cy="226610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131E75-AD0A-4B27-BF87-67543E78B737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0F0C66E-3DEB-44FB-B897-333AF5A1DF7B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81D5D2C-761A-4D8B-8A5D-C77ACEAAEB33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0614239-3CA7-4157-9596-F2396959E13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6B550-33C4-4808-BBC7-3B1E20917270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ED86AB6-369F-4A82-9E25-B451DBA8E4FB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C04D0B-EAF4-4A29-BA02-A07B060E3B32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EE6FBC-9EC9-4C7D-A3D8-DDC34413551D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51656DB-B813-42B7-B6B0-E244ECFF15DC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F30ED90-44C1-406A-89F9-DB422A5B3691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BCF236-2DA4-413D-9EE2-E0FADE145EE2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965ED5-F031-4504-91E9-9FD48C1BE4D2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426E8A8-FDA6-40D8-BF6D-5BB38F48AB70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08B308-A379-42EA-83B3-BB146EA19422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0D309F16-2411-4735-B318-F3432EFF4EE7}"/>
                  </a:ext>
                </a:extLst>
              </p:cNvPr>
              <p:cNvCxnSpPr>
                <a:cxnSpLocks/>
                <a:stCxn id="69" idx="3"/>
                <a:endCxn id="67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3721431-7452-4A1A-A2AC-C1E5A754E56B}"/>
                  </a:ext>
                </a:extLst>
              </p:cNvPr>
              <p:cNvCxnSpPr>
                <a:cxnSpLocks/>
                <a:stCxn id="67" idx="3"/>
                <a:endCxn id="54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F174B959-D311-488D-9C35-7D70310CAC29}"/>
                  </a:ext>
                </a:extLst>
              </p:cNvPr>
              <p:cNvCxnSpPr>
                <a:cxnSpLocks/>
                <a:stCxn id="54" idx="3"/>
                <a:endCxn id="65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12D8DDD7-DCF8-4F51-A61D-8B90C8ED0456}"/>
                  </a:ext>
                </a:extLst>
              </p:cNvPr>
              <p:cNvCxnSpPr>
                <a:cxnSpLocks/>
                <a:stCxn id="65" idx="3"/>
                <a:endCxn id="63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2732FA5F-60EA-4BF5-9E83-C08EED486498}"/>
                  </a:ext>
                </a:extLst>
              </p:cNvPr>
              <p:cNvCxnSpPr>
                <a:cxnSpLocks/>
                <a:stCxn id="65" idx="2"/>
                <a:endCxn id="54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0C8F6B-9885-4D94-9DD0-82C551703733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34FB689-C06E-4C8B-A8EB-805FDE60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D66A580-F5B9-4CD3-A888-22F5A31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6463DF-D294-456A-A681-6085B2875C02}"/>
                </a:ext>
              </a:extLst>
            </p:cNvPr>
            <p:cNvSpPr txBox="1"/>
            <p:nvPr/>
          </p:nvSpPr>
          <p:spPr>
            <a:xfrm>
              <a:off x="10336330" y="3413672"/>
              <a:ext cx="583673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[e2]</a:t>
              </a:r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DCE7C66-B9E0-4675-A975-91D543DE2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896036D-417C-4598-84FE-2A7B3437612D}"/>
              </a:ext>
            </a:extLst>
          </p:cNvPr>
          <p:cNvSpPr txBox="1"/>
          <p:nvPr/>
        </p:nvSpPr>
        <p:spPr>
          <a:xfrm>
            <a:off x="2301483" y="6000620"/>
            <a:ext cx="583673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[e1]</a:t>
            </a:r>
            <a:endParaRPr lang="ko-KR" altLang="en-US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460F3F4-3FCD-48AF-BA7B-FE6D3DC788D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720897" y="5756155"/>
            <a:ext cx="0" cy="2178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왼쪽 대괄호 87">
            <a:extLst>
              <a:ext uri="{FF2B5EF4-FFF2-40B4-BE49-F238E27FC236}">
                <a16:creationId xmlns:a16="http://schemas.microsoft.com/office/drawing/2014/main" id="{35D024B1-4723-45A9-9EA1-9BA643F98669}"/>
              </a:ext>
            </a:extLst>
          </p:cNvPr>
          <p:cNvSpPr/>
          <p:nvPr/>
        </p:nvSpPr>
        <p:spPr>
          <a:xfrm rot="5400000">
            <a:off x="1028304" y="2388982"/>
            <a:ext cx="254287" cy="912729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B489826-A6D2-4EAF-83EC-0BCBACE0F669}"/>
              </a:ext>
            </a:extLst>
          </p:cNvPr>
          <p:cNvCxnSpPr>
            <a:cxnSpLocks/>
          </p:cNvCxnSpPr>
          <p:nvPr/>
        </p:nvCxnSpPr>
        <p:spPr>
          <a:xfrm flipH="1" flipV="1">
            <a:off x="1093406" y="249345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9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[Learning Contextual Causality From Time-consecutive Images]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 문장의 인과 관계성을 순위로 나타낸다</a:t>
            </a:r>
            <a:r>
              <a:rPr lang="en-US" altLang="ko-KR" sz="1600" dirty="0"/>
              <a:t>.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e1,event e2,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entities from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and 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predicted causality score of 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and 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EA51E-DFB9-4133-9DD7-F5030126A8F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466300-C7C1-4D21-968C-0E207136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/>
          <a:stretch/>
        </p:blipFill>
        <p:spPr>
          <a:xfrm>
            <a:off x="1218123" y="2724613"/>
            <a:ext cx="3957565" cy="3655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4B68A4-46FA-4484-8A89-63A2D7E5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96" y="3103032"/>
            <a:ext cx="4748156" cy="3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DE760-1A4A-4B81-A215-5E5C244D347A}"/>
              </a:ext>
            </a:extLst>
          </p:cNvPr>
          <p:cNvSpPr txBox="1"/>
          <p:nvPr/>
        </p:nvSpPr>
        <p:spPr>
          <a:xfrm>
            <a:off x="168004" y="924537"/>
            <a:ext cx="120952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Images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비디오에서 추출된 </a:t>
            </a:r>
            <a:r>
              <a:rPr lang="en-US" altLang="ko-KR" dirty="0"/>
              <a:t>5</a:t>
            </a:r>
            <a:r>
              <a:rPr lang="ko-KR" altLang="en-US" dirty="0"/>
              <a:t>개 이미지에서 인접한 두 이미지를 순차적 이미지 쌍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, 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/>
              <a:t>) </a:t>
            </a:r>
            <a:r>
              <a:rPr lang="ko-KR" altLang="en-US" dirty="0"/>
              <a:t>으로 정의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- 1,000</a:t>
            </a:r>
            <a:r>
              <a:rPr lang="ko-KR" altLang="en-US" dirty="0"/>
              <a:t>개 비디오에서 </a:t>
            </a:r>
            <a:r>
              <a:rPr lang="en-US" altLang="ko-KR" dirty="0"/>
              <a:t>4,000</a:t>
            </a:r>
            <a:r>
              <a:rPr lang="ko-KR" altLang="en-US" dirty="0"/>
              <a:t>개 이미지 쌍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05EA37-19A3-414A-B954-EFFE84BEFE4D}"/>
              </a:ext>
            </a:extLst>
          </p:cNvPr>
          <p:cNvGrpSpPr/>
          <p:nvPr/>
        </p:nvGrpSpPr>
        <p:grpSpPr>
          <a:xfrm>
            <a:off x="504302" y="5049185"/>
            <a:ext cx="8194204" cy="1298805"/>
            <a:chOff x="43897" y="5009948"/>
            <a:chExt cx="10946883" cy="173511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F9365CA-6B06-46D6-8294-ACC2A67A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031" y="5018418"/>
              <a:ext cx="1714500" cy="1714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AA9844D-EBDC-4572-8840-D29A918A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553" y="5009948"/>
              <a:ext cx="1714501" cy="171450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D38E4CA-7C22-48D3-BF2E-9D6BEEA6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2616" y="5013013"/>
              <a:ext cx="1714500" cy="17145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0CA7EBA-1714-45B6-8CB0-233C5FFA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384" y="5009948"/>
              <a:ext cx="1714500" cy="17145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66F6CF3-3A37-42EE-BD9D-DEA94692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6280" y="5030561"/>
              <a:ext cx="1714500" cy="17145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5237B-7FAF-468A-81F3-CA308C3BD3B6}"/>
                </a:ext>
              </a:extLst>
            </p:cNvPr>
            <p:cNvSpPr txBox="1"/>
            <p:nvPr/>
          </p:nvSpPr>
          <p:spPr>
            <a:xfrm>
              <a:off x="43897" y="5641110"/>
              <a:ext cx="1329160" cy="49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test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472A0D-3791-4527-A7A3-3250AC20F723}"/>
              </a:ext>
            </a:extLst>
          </p:cNvPr>
          <p:cNvGrpSpPr/>
          <p:nvPr/>
        </p:nvGrpSpPr>
        <p:grpSpPr>
          <a:xfrm>
            <a:off x="509471" y="2240113"/>
            <a:ext cx="8195162" cy="1291407"/>
            <a:chOff x="98718" y="2974311"/>
            <a:chExt cx="11014139" cy="173562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4CB6C9-2516-4005-90FC-AC48F4D6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1533" y="2974311"/>
              <a:ext cx="1714500" cy="17145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191429E-7689-49A1-9A44-B6A872FC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7807" y="2995437"/>
              <a:ext cx="1714500" cy="17145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8B9162E-D863-41DF-A2AB-1AA0720F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685" y="2995437"/>
              <a:ext cx="1714500" cy="17145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A190BD-4663-44A2-9F45-BDEC179C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2793" y="2995437"/>
              <a:ext cx="1714500" cy="17145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51C0013-98BE-4E33-8D15-AE78A4A3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357" y="2981762"/>
              <a:ext cx="1714500" cy="17145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07BA62-8E80-4E03-AC75-D3041B42C905}"/>
                </a:ext>
              </a:extLst>
            </p:cNvPr>
            <p:cNvSpPr txBox="1"/>
            <p:nvPr/>
          </p:nvSpPr>
          <p:spPr>
            <a:xfrm>
              <a:off x="98718" y="3729742"/>
              <a:ext cx="1415802" cy="49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train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B69014-08FD-44FD-BDB8-478DDBD628DF}"/>
              </a:ext>
            </a:extLst>
          </p:cNvPr>
          <p:cNvGrpSpPr/>
          <p:nvPr/>
        </p:nvGrpSpPr>
        <p:grpSpPr>
          <a:xfrm>
            <a:off x="524470" y="3635596"/>
            <a:ext cx="8193967" cy="1340305"/>
            <a:chOff x="87513" y="949473"/>
            <a:chExt cx="10757482" cy="175962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E724097-7E43-4456-B8E1-73B2F193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6348" y="949473"/>
              <a:ext cx="1714500" cy="17145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4F6006-5A00-4FFB-8750-A80945DFF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72803" y="962588"/>
              <a:ext cx="1714500" cy="17145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AAE5574-DC71-46F5-A263-EAAE96C6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24928" y="994597"/>
              <a:ext cx="1714501" cy="17145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84F3A-328B-45C4-83CB-E0B13FC1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38921" y="994597"/>
              <a:ext cx="1714501" cy="17145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321FEDB-0040-47A8-A9B8-2A49D3B9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30496" y="994597"/>
              <a:ext cx="1714499" cy="171450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9E2424-0843-4678-A23C-F1E7E03A3A6A}"/>
                </a:ext>
              </a:extLst>
            </p:cNvPr>
            <p:cNvSpPr txBox="1"/>
            <p:nvPr/>
          </p:nvSpPr>
          <p:spPr>
            <a:xfrm>
              <a:off x="87513" y="1533988"/>
              <a:ext cx="1843621" cy="48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</a:t>
              </a:r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6C9955D7-3317-462A-99A6-6205ED7EBD3A}"/>
              </a:ext>
            </a:extLst>
          </p:cNvPr>
          <p:cNvSpPr/>
          <p:nvPr/>
        </p:nvSpPr>
        <p:spPr>
          <a:xfrm rot="5400000">
            <a:off x="2503097" y="5961766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id="{D134EC07-A22E-4874-BBC4-BEFAD4DA3E57}"/>
              </a:ext>
            </a:extLst>
          </p:cNvPr>
          <p:cNvSpPr/>
          <p:nvPr/>
        </p:nvSpPr>
        <p:spPr>
          <a:xfrm rot="5400000">
            <a:off x="4019192" y="5942131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대괄호 56">
            <a:extLst>
              <a:ext uri="{FF2B5EF4-FFF2-40B4-BE49-F238E27FC236}">
                <a16:creationId xmlns:a16="http://schemas.microsoft.com/office/drawing/2014/main" id="{3629F237-5689-4036-BB5B-D9987812C366}"/>
              </a:ext>
            </a:extLst>
          </p:cNvPr>
          <p:cNvSpPr/>
          <p:nvPr/>
        </p:nvSpPr>
        <p:spPr>
          <a:xfrm rot="5400000">
            <a:off x="5513459" y="5964452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대괄호 57">
            <a:extLst>
              <a:ext uri="{FF2B5EF4-FFF2-40B4-BE49-F238E27FC236}">
                <a16:creationId xmlns:a16="http://schemas.microsoft.com/office/drawing/2014/main" id="{1B70251B-C346-4D28-92F4-8A44DD15F622}"/>
              </a:ext>
            </a:extLst>
          </p:cNvPr>
          <p:cNvSpPr/>
          <p:nvPr/>
        </p:nvSpPr>
        <p:spPr>
          <a:xfrm rot="5400000">
            <a:off x="7163727" y="5970685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167303-1217-4467-9B7F-B87947F71353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90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2B114085-7F36-4246-ADCA-7954BC933AD2}"/>
              </a:ext>
            </a:extLst>
          </p:cNvPr>
          <p:cNvSpPr txBox="1">
            <a:spLocks/>
          </p:cNvSpPr>
          <p:nvPr/>
        </p:nvSpPr>
        <p:spPr>
          <a:xfrm>
            <a:off x="8098172" y="101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EC3709-AF19-4BC3-8020-8E9C5E0E1F7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D1F96-D063-446D-BF43-712AAFFF22C1}"/>
              </a:ext>
            </a:extLst>
          </p:cNvPr>
          <p:cNvSpPr/>
          <p:nvPr/>
        </p:nvSpPr>
        <p:spPr>
          <a:xfrm>
            <a:off x="515715" y="2769395"/>
            <a:ext cx="4677569" cy="33984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</a:t>
            </a:r>
            <a:endParaRPr lang="en-US" altLang="ko-KR" sz="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{"video_0": </a:t>
            </a:r>
          </a:p>
          <a:p>
            <a:pPr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"category": "Socializing, Relaxing, and Leisure", 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"image_0": 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{"bed": 0.2565823084339708, "table": 0.47315462159207283,….},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"A child slides down a slide head first":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[["A child slides down a slide head first$$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The child to bump his head at the end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1]</a:t>
            </a:r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 child going down a slide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</a:t>
            </a:r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Memories with family</a:t>
            </a:r>
            <a:r>
              <a:rPr lang="en-US" altLang="ko-KR" sz="6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0]]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"images/training/v0_im0.jpg“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"image_1": 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"image_4": 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  <a:endParaRPr lang="en-US" altLang="ko-KR" sz="9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{"video_1":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{…}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E585-1B64-4249-AEA0-A32ABB95D32F}"/>
              </a:ext>
            </a:extLst>
          </p:cNvPr>
          <p:cNvSpPr txBox="1"/>
          <p:nvPr/>
        </p:nvSpPr>
        <p:spPr>
          <a:xfrm>
            <a:off x="434539" y="1154918"/>
            <a:ext cx="108078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Contextual_data.json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이미지에 포함된 </a:t>
            </a:r>
            <a:r>
              <a:rPr lang="en-US" altLang="ko-KR" dirty="0"/>
              <a:t>entity</a:t>
            </a:r>
            <a:r>
              <a:rPr lang="ko-KR" altLang="en-US" dirty="0"/>
              <a:t> </a:t>
            </a:r>
            <a:r>
              <a:rPr lang="en-US" altLang="ko-KR" dirty="0"/>
              <a:t>confidence scores,</a:t>
            </a:r>
            <a:r>
              <a:rPr lang="ko-KR" altLang="en-US" dirty="0"/>
              <a:t> </a:t>
            </a:r>
            <a:r>
              <a:rPr lang="en-US" altLang="ko-KR" i="1" dirty="0"/>
              <a:t>event</a:t>
            </a:r>
            <a:r>
              <a:rPr lang="en-US" altLang="ko-KR" dirty="0"/>
              <a:t> , </a:t>
            </a:r>
            <a:r>
              <a:rPr lang="ko-KR" altLang="en-US" dirty="0"/>
              <a:t>이미지 경로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 </a:t>
            </a:r>
            <a:r>
              <a:rPr lang="en-US" altLang="ko-KR" i="1" dirty="0"/>
              <a:t>event</a:t>
            </a:r>
            <a:r>
              <a:rPr lang="en-US" altLang="ko-KR" dirty="0"/>
              <a:t> : [I</a:t>
            </a:r>
            <a:r>
              <a:rPr lang="en-US" altLang="ko-KR" sz="1000" dirty="0"/>
              <a:t>1</a:t>
            </a:r>
            <a:r>
              <a:rPr lang="ko-KR" altLang="en-US" dirty="0"/>
              <a:t>이벤트</a:t>
            </a:r>
            <a:r>
              <a:rPr lang="en-US" altLang="ko-KR" dirty="0"/>
              <a:t>(e1),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</a:rPr>
              <a:t>2 </a:t>
            </a:r>
            <a:r>
              <a:rPr lang="ko-KR" altLang="en-US" dirty="0"/>
              <a:t>이벤트</a:t>
            </a:r>
            <a:r>
              <a:rPr lang="en-US" altLang="ko-KR" dirty="0"/>
              <a:t>(e2)] , e1, e2</a:t>
            </a:r>
            <a:r>
              <a:rPr lang="ko-KR" altLang="en-US" dirty="0"/>
              <a:t>가 </a:t>
            </a:r>
            <a:r>
              <a:rPr lang="en-US" altLang="ko-KR" dirty="0"/>
              <a:t>causal</a:t>
            </a:r>
            <a:r>
              <a:rPr lang="ko-KR" altLang="en-US" dirty="0"/>
              <a:t>한지</a:t>
            </a:r>
            <a:r>
              <a:rPr lang="en-US" altLang="ko-KR" dirty="0"/>
              <a:t> </a:t>
            </a:r>
            <a:r>
              <a:rPr lang="ko-KR" altLang="en-US" dirty="0"/>
              <a:t>여부 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140F7-E334-4139-9B6D-4F3BA63DFF4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0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6096000" y="2653434"/>
            <a:ext cx="2668622" cy="1375620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73" y="6109905"/>
            <a:ext cx="4911374" cy="650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– Vision-Contextual Causal (VCC)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176577" y="871896"/>
            <a:ext cx="7194503" cy="5907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Cross Attention module </a:t>
            </a:r>
            <a:r>
              <a:rPr lang="ko-KR" altLang="en-US" sz="1600" dirty="0"/>
              <a:t>목적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Image entities </a:t>
            </a:r>
            <a:r>
              <a:rPr lang="ko-KR" altLang="en-US" sz="1600" dirty="0"/>
              <a:t>사용하여 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event</a:t>
            </a:r>
            <a:r>
              <a:rPr lang="ko-KR" altLang="en-US" sz="1600" dirty="0"/>
              <a:t>에서 중요한 정보 토큰을 집중하여 노이즈의 영향을 최소화한다</a:t>
            </a:r>
            <a:r>
              <a:rPr lang="en-US" altLang="ko-KR" sz="1600" dirty="0"/>
              <a:t>.</a:t>
            </a:r>
          </a:p>
          <a:p>
            <a:pPr marL="108000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Context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entities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~w : </a:t>
            </a:r>
            <a:r>
              <a:rPr lang="ko-KR" altLang="en-US" sz="1600" dirty="0"/>
              <a:t>이벤트 </a:t>
            </a:r>
            <a:r>
              <a:rPr lang="en-US" altLang="ko-KR" sz="1600" dirty="0"/>
              <a:t>e</a:t>
            </a:r>
            <a:r>
              <a:rPr lang="ko-KR" altLang="en-US" sz="1600" dirty="0"/>
              <a:t>에 대해 모든 토큰의 평균을 취한 결과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O : </a:t>
            </a:r>
            <a:r>
              <a:rPr lang="ko-KR" altLang="en-US" sz="1600" dirty="0"/>
              <a:t>선택된 모든 객체의 벡터 표현 세트</a:t>
            </a:r>
            <a:r>
              <a:rPr lang="en-US" altLang="ko-KR" sz="1600" dirty="0"/>
              <a:t>. 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 : o</a:t>
            </a:r>
            <a:r>
              <a:rPr lang="ko-KR" altLang="en-US" sz="1600" dirty="0"/>
              <a:t>＇에 대한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r>
              <a:rPr lang="en-US" altLang="ko-KR" sz="1600" dirty="0"/>
              <a:t>.</a:t>
            </a:r>
          </a:p>
          <a:p>
            <a:pPr marL="751500" lvl="1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Attention </a:t>
            </a:r>
            <a:r>
              <a:rPr lang="ko-KR" altLang="en-US" sz="1400" dirty="0"/>
              <a:t>가중치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evnet</a:t>
            </a:r>
            <a:r>
              <a:rPr lang="ko-KR" altLang="en-US" sz="1400" dirty="0"/>
              <a:t>에서 </a:t>
            </a:r>
            <a:r>
              <a:rPr lang="en-US" altLang="ko-KR" sz="1400" dirty="0"/>
              <a:t>entity</a:t>
            </a:r>
            <a:r>
              <a:rPr lang="ko-KR" altLang="en-US" sz="1400" dirty="0"/>
              <a:t>가 갖는 중요도  </a:t>
            </a:r>
            <a:endParaRPr lang="en-US" altLang="ko-KR" sz="14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event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앞서 구한 </a:t>
            </a:r>
            <a:r>
              <a:rPr lang="en-US" altLang="ko-KR" sz="1600" dirty="0"/>
              <a:t>Context Representation</a:t>
            </a:r>
            <a:r>
              <a:rPr lang="ko-KR" altLang="en-US" sz="1600" dirty="0"/>
              <a:t>을 사용하여 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Entities</a:t>
            </a:r>
            <a:r>
              <a:rPr lang="ko-KR" altLang="en-US" sz="1600" dirty="0"/>
              <a:t>에서 갖는 </a:t>
            </a:r>
            <a:r>
              <a:rPr lang="en-US" altLang="ko-KR" sz="1600" dirty="0"/>
              <a:t>event token</a:t>
            </a:r>
            <a:r>
              <a:rPr lang="ko-KR" altLang="en-US" sz="1600" dirty="0"/>
              <a:t>의 중요도를 계산하여 곱한다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b: w</a:t>
            </a:r>
            <a:r>
              <a:rPr lang="ko-KR" altLang="en-US" sz="1600" dirty="0"/>
              <a:t>’에 대한 </a:t>
            </a:r>
            <a:r>
              <a:rPr lang="en-US" altLang="ko-KR" sz="1600" dirty="0"/>
              <a:t>o</a:t>
            </a:r>
            <a:r>
              <a:rPr lang="ko-KR" altLang="en-US" sz="1600" dirty="0"/>
              <a:t>의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endParaRPr lang="en-US" altLang="ko-KR" sz="1600" dirty="0"/>
          </a:p>
          <a:p>
            <a:pPr indent="-277200" algn="just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Causality prediction</a:t>
            </a:r>
          </a:p>
          <a:p>
            <a:pPr marL="85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e1,e2</a:t>
            </a:r>
            <a:r>
              <a:rPr lang="ko-KR" altLang="en-US" sz="1600" dirty="0"/>
              <a:t>의 인과관계 확률 계산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77" r="6135"/>
          <a:stretch/>
        </p:blipFill>
        <p:spPr>
          <a:xfrm>
            <a:off x="8948613" y="2781603"/>
            <a:ext cx="2984097" cy="1247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CC5D2E-EE5C-4FBF-8876-ED7F6F9B313A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4" y="105472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6.02/ 6.3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r>
                        <a:rPr lang="en-US" altLang="ko-KR" sz="900" dirty="0"/>
                        <a:t>/ 28.72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r>
                        <a:rPr lang="en-US" altLang="ko-KR" sz="900" dirty="0"/>
                        <a:t>/ 56.02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AEB81-79FD-45D1-920F-035D5C649680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671813-F85C-4811-A545-E81F6A7E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74449"/>
              </p:ext>
            </p:extLst>
          </p:nvPr>
        </p:nvGraphicFramePr>
        <p:xfrm>
          <a:off x="968052" y="4458878"/>
          <a:ext cx="2001392" cy="134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0696">
                  <a:extLst>
                    <a:ext uri="{9D8B030D-6E8A-4147-A177-3AD203B41FA5}">
                      <a16:colId xmlns:a16="http://schemas.microsoft.com/office/drawing/2014/main" val="3586809073"/>
                    </a:ext>
                  </a:extLst>
                </a:gridCol>
                <a:gridCol w="1000696">
                  <a:extLst>
                    <a:ext uri="{9D8B030D-6E8A-4147-A177-3AD203B41FA5}">
                      <a16:colId xmlns:a16="http://schemas.microsoft.com/office/drawing/2014/main" val="1314510692"/>
                    </a:ext>
                  </a:extLst>
                </a:gridCol>
              </a:tblGrid>
              <a:tr h="71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79998"/>
                  </a:ext>
                </a:extLst>
              </a:tr>
              <a:tr h="625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0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Result Analysis 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A927F9-1AE4-4FBF-84CD-BD53F121DCD7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16162-ECC5-40BF-9DA1-059FF0C18407}"/>
              </a:ext>
            </a:extLst>
          </p:cNvPr>
          <p:cNvSpPr/>
          <p:nvPr/>
        </p:nvSpPr>
        <p:spPr>
          <a:xfrm>
            <a:off x="3953968" y="1109033"/>
            <a:ext cx="8059533" cy="3200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1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1000" b="1" i="1" dirty="0"/>
              <a:t>{'</a:t>
            </a:r>
            <a:r>
              <a:rPr lang="ko-KR" altLang="en-US" sz="1000" b="1" i="1" dirty="0" err="1"/>
              <a:t>True_score</a:t>
            </a:r>
            <a:r>
              <a:rPr lang="ko-KR" altLang="en-US" sz="1000" b="1" i="1" dirty="0"/>
              <a:t>': </a:t>
            </a:r>
            <a:r>
              <a:rPr lang="ko-KR" altLang="en-US" sz="1000" b="1" i="1" dirty="0" err="1"/>
              <a:t>tensor</a:t>
            </a:r>
            <a:r>
              <a:rPr lang="ko-KR" altLang="en-US" sz="1000" b="1" i="1" dirty="0"/>
              <a:t>(</a:t>
            </a:r>
            <a:r>
              <a:rPr lang="ko-KR" altLang="en-US" sz="1000" b="1" i="1" dirty="0">
                <a:highlight>
                  <a:srgbClr val="FFC000"/>
                </a:highlight>
              </a:rPr>
              <a:t>0.7242, </a:t>
            </a:r>
            <a:r>
              <a:rPr lang="ko-KR" altLang="en-US" sz="1000" b="1" i="1" dirty="0" err="1"/>
              <a:t>device</a:t>
            </a:r>
            <a:r>
              <a:rPr lang="ko-KR" altLang="en-US" sz="1000" b="1" i="1" dirty="0"/>
              <a:t>='cuda:0'), </a:t>
            </a:r>
            <a:r>
              <a:rPr lang="ko-KR" altLang="en-US" sz="1000" b="1" i="1" dirty="0">
                <a:highlight>
                  <a:srgbClr val="577EB8"/>
                </a:highlight>
              </a:rPr>
              <a:t>'</a:t>
            </a:r>
            <a:r>
              <a:rPr lang="ko-KR" altLang="en-US" sz="10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1000" b="1" i="1" dirty="0">
                <a:highlight>
                  <a:srgbClr val="577EB8"/>
                </a:highlight>
              </a:rPr>
              <a:t>': 1, </a:t>
            </a:r>
            <a:r>
              <a:rPr lang="ko-KR" altLang="en-US" sz="1000" b="1" i="1" dirty="0">
                <a:solidFill>
                  <a:srgbClr val="C00000"/>
                </a:solidFill>
              </a:rPr>
              <a:t>＇ 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team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practice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laps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at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the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Swimmers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wet</a:t>
            </a:r>
            <a:r>
              <a:rPr lang="ko-KR" altLang="en-US" sz="1000" b="1" i="1" dirty="0">
                <a:solidFill>
                  <a:srgbClr val="C00000"/>
                </a:solidFill>
              </a:rPr>
              <a:t>’}</a:t>
            </a:r>
            <a:r>
              <a:rPr lang="ko-KR" altLang="en-US" sz="1000" b="1" i="1" dirty="0"/>
              <a:t>, </a:t>
            </a:r>
            <a:endParaRPr lang="en-US" altLang="ko-KR" sz="1000" b="1" i="1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(0.7061,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Faster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skills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(0.6922,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men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better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(0.6493,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stay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their</a:t>
            </a:r>
            <a:r>
              <a:rPr lang="ko-KR" altLang="en-US" sz="800" dirty="0"/>
              <a:t> </a:t>
            </a:r>
            <a:r>
              <a:rPr lang="ko-KR" altLang="en-US" sz="800" dirty="0" err="1"/>
              <a:t>lanes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try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win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race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(0.6399,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fast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can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10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Swim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team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practice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laps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the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</a:t>
            </a:r>
            <a:r>
              <a:rPr lang="ko-KR" altLang="en-US" sz="800" b="1" dirty="0" err="1"/>
              <a:t>Swimmers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wet</a:t>
            </a:r>
            <a:r>
              <a:rPr lang="ko-KR" altLang="en-US" sz="800" b="1" dirty="0"/>
              <a:t> </a:t>
            </a:r>
            <a:endParaRPr lang="en-US" altLang="ko-KR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21DC8-5C4F-499B-BAE4-1F87B68EC4C8}"/>
              </a:ext>
            </a:extLst>
          </p:cNvPr>
          <p:cNvSpPr/>
          <p:nvPr/>
        </p:nvSpPr>
        <p:spPr>
          <a:xfrm>
            <a:off x="3953968" y="4467297"/>
            <a:ext cx="8059533" cy="2092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2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(0.8081,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(0.8068,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(0.8028,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900" b="1" i="1" dirty="0"/>
              <a:t>{'</a:t>
            </a:r>
            <a:r>
              <a:rPr lang="ko-KR" altLang="en-US" sz="900" b="1" i="1" dirty="0" err="1"/>
              <a:t>True_score</a:t>
            </a:r>
            <a:r>
              <a:rPr lang="ko-KR" altLang="en-US" sz="900" b="1" i="1" dirty="0"/>
              <a:t>': </a:t>
            </a:r>
            <a:r>
              <a:rPr lang="ko-KR" altLang="en-US" sz="900" b="1" i="1" dirty="0" err="1"/>
              <a:t>tensor</a:t>
            </a:r>
            <a:r>
              <a:rPr lang="ko-KR" altLang="en-US" sz="900" b="1" i="1" dirty="0"/>
              <a:t>(</a:t>
            </a:r>
            <a:r>
              <a:rPr lang="ko-KR" altLang="en-US" sz="900" b="1" i="1" dirty="0">
                <a:highlight>
                  <a:srgbClr val="FFC000"/>
                </a:highlight>
              </a:rPr>
              <a:t>0.7734</a:t>
            </a:r>
            <a:r>
              <a:rPr lang="ko-KR" altLang="en-US" sz="900" b="1" i="1" dirty="0"/>
              <a:t>, </a:t>
            </a:r>
            <a:r>
              <a:rPr lang="ko-KR" altLang="en-US" sz="900" b="1" i="1" dirty="0" err="1"/>
              <a:t>device</a:t>
            </a:r>
            <a:r>
              <a:rPr lang="ko-KR" altLang="en-US" sz="900" b="1" i="1" dirty="0"/>
              <a:t>='cuda:0'), </a:t>
            </a:r>
            <a:r>
              <a:rPr lang="ko-KR" altLang="en-US" sz="900" b="1" i="1" dirty="0">
                <a:highlight>
                  <a:srgbClr val="577EB8"/>
                </a:highlight>
              </a:rPr>
              <a:t>'</a:t>
            </a:r>
            <a:r>
              <a:rPr lang="ko-KR" altLang="en-US" sz="9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900" b="1" i="1" dirty="0">
                <a:highlight>
                  <a:srgbClr val="577EB8"/>
                </a:highlight>
              </a:rPr>
              <a:t>': 1,  </a:t>
            </a:r>
            <a:r>
              <a:rPr lang="ko-KR" altLang="en-US" sz="1000" b="1" i="1" dirty="0">
                <a:solidFill>
                  <a:srgbClr val="C00000"/>
                </a:solidFill>
              </a:rPr>
              <a:t>'e1':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swimming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lengths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in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'The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become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tired</a:t>
            </a:r>
            <a:r>
              <a:rPr lang="ko-KR" altLang="en-US" sz="1000" b="1" i="1" dirty="0">
                <a:solidFill>
                  <a:srgbClr val="C00000"/>
                </a:solidFill>
              </a:rPr>
              <a:t>’}] </a:t>
            </a:r>
            <a:endParaRPr lang="en-US" altLang="ko-KR" sz="900" b="1" i="1" dirty="0">
              <a:solidFill>
                <a:srgbClr val="C00000"/>
              </a:solidFill>
            </a:endParaRPr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5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swimming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lengths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The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become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tired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</a:t>
            </a:r>
            <a:endParaRPr lang="en-US" altLang="ko-KR" sz="800" dirty="0"/>
          </a:p>
          <a:p>
            <a:r>
              <a:rPr lang="en-US" altLang="ko-KR" sz="800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2D32A-75B3-4211-B5C7-E2A21FB8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404752"/>
            <a:ext cx="1132286" cy="1132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9F1F6-DBD5-4BFB-A2A4-01F3C31CA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1404752"/>
            <a:ext cx="1132286" cy="113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9DDDA3-C1DD-4C33-B5B1-84053B6A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39" y="2756235"/>
            <a:ext cx="1132286" cy="1132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DFB219-61E2-4765-8DC4-7D6B7EB47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013" y="2756235"/>
            <a:ext cx="1132286" cy="1132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90EACF-239F-47FE-A84D-719AAD019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39" y="4127292"/>
            <a:ext cx="1132286" cy="1132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642A72-96C7-4E75-B81F-63C6CE4CD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3" y="4127292"/>
            <a:ext cx="1132286" cy="1132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77528E-714B-40FB-B5FA-CBC9D1E67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5537859"/>
            <a:ext cx="1132286" cy="1132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2B5A3B-531C-4EDD-BF96-8DE07CC5B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5537858"/>
            <a:ext cx="1132286" cy="113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16FE72-EA25-4395-BBA3-E810586CFECF}"/>
              </a:ext>
            </a:extLst>
          </p:cNvPr>
          <p:cNvSpPr txBox="1"/>
          <p:nvPr/>
        </p:nvSpPr>
        <p:spPr>
          <a:xfrm>
            <a:off x="657726" y="987874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6C925-6B10-4FEE-B384-1BC68C39605B}"/>
              </a:ext>
            </a:extLst>
          </p:cNvPr>
          <p:cNvSpPr txBox="1"/>
          <p:nvPr/>
        </p:nvSpPr>
        <p:spPr>
          <a:xfrm>
            <a:off x="1868905" y="1000889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830277-46D3-4FCE-8CB2-DCDC45B3404D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2661299" y="2709471"/>
            <a:ext cx="1292669" cy="6129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AD7DB7-3B2B-4B60-8853-FEEB58F9B255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2661299" y="4693435"/>
            <a:ext cx="1292669" cy="8203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4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[Image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이미지를 사용하여 </a:t>
            </a:r>
            <a:r>
              <a:rPr lang="en-US" altLang="ko-KR" sz="1600" dirty="0"/>
              <a:t>Caption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안의 정보와 관련된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1E644D-08C0-4970-80DC-7D4F363F4D1E}"/>
              </a:ext>
            </a:extLst>
          </p:cNvPr>
          <p:cNvGrpSpPr/>
          <p:nvPr/>
        </p:nvGrpSpPr>
        <p:grpSpPr>
          <a:xfrm>
            <a:off x="431659" y="3913671"/>
            <a:ext cx="11328682" cy="1044485"/>
            <a:chOff x="603004" y="4434986"/>
            <a:chExt cx="11328682" cy="10444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31439A-9E90-4FA6-A0D9-8D0614E9C915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AED8EF1-19E4-4BA0-BFDE-AF37E009729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5A6C6-6C34-44A2-9D30-40742A9A785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204DB62-9E3B-4731-83CA-200137BCE404}"/>
                </a:ext>
              </a:extLst>
            </p:cNvPr>
            <p:cNvGrpSpPr/>
            <p:nvPr/>
          </p:nvGrpSpPr>
          <p:grpSpPr>
            <a:xfrm>
              <a:off x="2396971" y="4435142"/>
              <a:ext cx="2459114" cy="1044329"/>
              <a:chOff x="2104008" y="4758431"/>
              <a:chExt cx="2459114" cy="104432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3D8EE-4A9B-4338-A767-019EEE396A37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471470-1303-441B-AD03-3C9725497870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B9DD39-2AB5-4D76-AF5B-F4891E066B2D}"/>
                </a:ext>
              </a:extLst>
            </p:cNvPr>
            <p:cNvSpPr txBox="1"/>
            <p:nvPr/>
          </p:nvSpPr>
          <p:spPr>
            <a:xfrm>
              <a:off x="5401619" y="4460185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A9DC8CA-E7BF-4A4E-B4E8-06E9BC1B2905}"/>
                </a:ext>
              </a:extLst>
            </p:cNvPr>
            <p:cNvGrpSpPr/>
            <p:nvPr/>
          </p:nvGrpSpPr>
          <p:grpSpPr>
            <a:xfrm>
              <a:off x="6933020" y="4434986"/>
              <a:ext cx="2459114" cy="1044329"/>
              <a:chOff x="2104008" y="4758431"/>
              <a:chExt cx="2459114" cy="1044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115352-9E2A-4ABC-B012-03C1B3BDC561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D0A43D-BF98-4DBA-9E34-74A9483DC5C1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B32B4A3-AC2E-4D51-9897-9C8393741BA0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E696D-F043-413C-BE48-433A6F9DA37F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120F1-CF79-4580-8B69-0D791F1520B6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AB1ED2F-2F42-4B6B-B3E7-70B101BEA547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0B3E0F5-282F-4002-B7C0-F81875FE85EE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 flipV="1">
              <a:off x="4856085" y="4957306"/>
              <a:ext cx="545534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D564347-FE40-4705-8657-3EF9A82804EC}"/>
                </a:ext>
              </a:extLst>
            </p:cNvPr>
            <p:cNvCxnSpPr>
              <a:cxnSpLocks/>
              <a:stCxn id="12" idx="3"/>
              <a:endCxn id="18" idx="1"/>
            </p:cNvCxnSpPr>
            <p:nvPr/>
          </p:nvCxnSpPr>
          <p:spPr>
            <a:xfrm flipV="1">
              <a:off x="6440306" y="4957151"/>
              <a:ext cx="492714" cy="1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625359-6130-498E-BF17-A4C1158B8DD7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9392134" y="4957151"/>
              <a:ext cx="275205" cy="31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D89F08EE-AD4E-456D-A215-A5D04F389574}"/>
                </a:ext>
              </a:extLst>
            </p:cNvPr>
            <p:cNvCxnSpPr>
              <a:stCxn id="18" idx="2"/>
              <a:endCxn id="12" idx="2"/>
            </p:cNvCxnSpPr>
            <p:nvPr/>
          </p:nvCxnSpPr>
          <p:spPr>
            <a:xfrm rot="5400000" flipH="1">
              <a:off x="7029325" y="4346064"/>
              <a:ext cx="24889" cy="2241614"/>
            </a:xfrm>
            <a:prstGeom prst="bentConnector3">
              <a:avLst>
                <a:gd name="adj1" fmla="val -91847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97CADA-76D6-47ED-BEC2-0DC46A0AE2BC}"/>
                </a:ext>
              </a:extLst>
            </p:cNvPr>
            <p:cNvSpPr txBox="1"/>
            <p:nvPr/>
          </p:nvSpPr>
          <p:spPr>
            <a:xfrm>
              <a:off x="5448627" y="4695107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18015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3659</Words>
  <Application>Microsoft Office PowerPoint</Application>
  <PresentationFormat>와이드스크린</PresentationFormat>
  <Paragraphs>714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Apple SD Gothic Neo</vt:lpstr>
      <vt:lpstr>inherit</vt:lpstr>
      <vt:lpstr>Nanum Gothic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kjy</cp:lastModifiedBy>
  <cp:revision>128</cp:revision>
  <dcterms:created xsi:type="dcterms:W3CDTF">2021-08-23T05:46:37Z</dcterms:created>
  <dcterms:modified xsi:type="dcterms:W3CDTF">2021-08-30T10:30:22Z</dcterms:modified>
</cp:coreProperties>
</file>